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Lst>
  <p:sldSz cy="5143500" cx="9144000"/>
  <p:notesSz cx="6858000" cy="9144000"/>
  <p:embeddedFontLst>
    <p:embeddedFont>
      <p:font typeface="Raleway"/>
      <p:regular r:id="rId46"/>
      <p:bold r:id="rId47"/>
      <p:italic r:id="rId48"/>
      <p:boldItalic r:id="rId49"/>
    </p:embeddedFont>
    <p:embeddedFont>
      <p:font typeface="Roboto"/>
      <p:regular r:id="rId50"/>
      <p:bold r:id="rId51"/>
      <p:italic r:id="rId52"/>
      <p:boldItalic r:id="rId53"/>
    </p:embeddedFont>
    <p:embeddedFont>
      <p:font typeface="Nunito"/>
      <p:regular r:id="rId54"/>
      <p:bold r:id="rId55"/>
      <p:italic r:id="rId56"/>
      <p:boldItalic r:id="rId57"/>
    </p:embeddedFont>
    <p:embeddedFont>
      <p:font typeface="Lato"/>
      <p:regular r:id="rId58"/>
      <p:bold r:id="rId59"/>
      <p:italic r:id="rId60"/>
      <p:boldItalic r:id="rId61"/>
    </p:embeddedFont>
    <p:embeddedFont>
      <p:font typeface="Maven Pro"/>
      <p:regular r:id="rId62"/>
      <p:bold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A242A9F-9496-4129-B314-3684D55D0D30}">
  <a:tblStyle styleId="{7A242A9F-9496-4129-B314-3684D55D0D3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Raleway-regular.fntdata"/><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aleway-italic.fntdata"/><Relationship Id="rId47" Type="http://schemas.openxmlformats.org/officeDocument/2006/relationships/font" Target="fonts/Raleway-bold.fntdata"/><Relationship Id="rId49" Type="http://schemas.openxmlformats.org/officeDocument/2006/relationships/font" Target="fonts/Raleway-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avenPro-regular.fntdata"/><Relationship Id="rId61" Type="http://schemas.openxmlformats.org/officeDocument/2006/relationships/font" Target="fonts/Lato-boldItalic.fntdata"/><Relationship Id="rId20" Type="http://schemas.openxmlformats.org/officeDocument/2006/relationships/slide" Target="slides/slide14.xml"/><Relationship Id="rId63" Type="http://schemas.openxmlformats.org/officeDocument/2006/relationships/font" Target="fonts/MavenPro-bold.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Lato-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5.xml"/><Relationship Id="rId55" Type="http://schemas.openxmlformats.org/officeDocument/2006/relationships/font" Target="fonts/Nunito-bold.fntdata"/><Relationship Id="rId10" Type="http://schemas.openxmlformats.org/officeDocument/2006/relationships/slide" Target="slides/slide4.xml"/><Relationship Id="rId54" Type="http://schemas.openxmlformats.org/officeDocument/2006/relationships/font" Target="fonts/Nunito-regular.fntdata"/><Relationship Id="rId13" Type="http://schemas.openxmlformats.org/officeDocument/2006/relationships/slide" Target="slides/slide7.xml"/><Relationship Id="rId57" Type="http://schemas.openxmlformats.org/officeDocument/2006/relationships/font" Target="fonts/Nunito-boldItalic.fntdata"/><Relationship Id="rId12" Type="http://schemas.openxmlformats.org/officeDocument/2006/relationships/slide" Target="slides/slide6.xml"/><Relationship Id="rId56" Type="http://schemas.openxmlformats.org/officeDocument/2006/relationships/font" Target="fonts/Nunito-italic.fntdata"/><Relationship Id="rId15" Type="http://schemas.openxmlformats.org/officeDocument/2006/relationships/slide" Target="slides/slide9.xml"/><Relationship Id="rId59" Type="http://schemas.openxmlformats.org/officeDocument/2006/relationships/font" Target="fonts/Lato-bold.fntdata"/><Relationship Id="rId14" Type="http://schemas.openxmlformats.org/officeDocument/2006/relationships/slide" Target="slides/slide8.xml"/><Relationship Id="rId58" Type="http://schemas.openxmlformats.org/officeDocument/2006/relationships/font" Target="fonts/Lato-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Better name for presentation?</a:t>
            </a:r>
            <a:endParaRPr/>
          </a:p>
          <a:p>
            <a:pPr indent="0" lvl="0" marL="0" rtl="0" algn="l">
              <a:spcBef>
                <a:spcPts val="0"/>
              </a:spcBef>
              <a:spcAft>
                <a:spcPts val="0"/>
              </a:spcAft>
              <a:buNone/>
            </a:pPr>
            <a:r>
              <a:rPr lang="en"/>
              <a:t>Still need group name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e6872b5cec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e6872b5cec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e62813b4f9_1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e62813b4f9_1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 to add slide title</a:t>
            </a:r>
            <a:endParaRPr/>
          </a:p>
          <a:p>
            <a:pPr indent="0" lvl="0" marL="0" rtl="0" algn="l">
              <a:spcBef>
                <a:spcPts val="0"/>
              </a:spcBef>
              <a:spcAft>
                <a:spcPts val="0"/>
              </a:spcAft>
              <a:buNone/>
            </a:pPr>
            <a:r>
              <a:rPr lang="en"/>
              <a:t>Generative models for each layer? Ways to generate different columns?</a:t>
            </a:r>
            <a:endParaRPr/>
          </a:p>
          <a:p>
            <a:pPr indent="0" lvl="0" marL="0" rtl="0" algn="l">
              <a:spcBef>
                <a:spcPts val="0"/>
              </a:spcBef>
              <a:spcAft>
                <a:spcPts val="0"/>
              </a:spcAft>
              <a:buNone/>
            </a:pPr>
            <a:r>
              <a:rPr lang="en"/>
              <a:t>Other Idea: A Three Step (or Layer?) Generative Model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e62a2e37b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e62a2e37b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Slide needs title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e62a2e37b7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e62a2e37b7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Slide needs title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e53e855e9e_8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e53e855e9e_8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Lato"/>
                <a:ea typeface="Lato"/>
                <a:cs typeface="Lato"/>
                <a:sym typeface="Lato"/>
              </a:rPr>
              <a:t>Our data consists of information from </a:t>
            </a:r>
            <a:r>
              <a:rPr lang="en" sz="1200">
                <a:solidFill>
                  <a:srgbClr val="595959"/>
                </a:solidFill>
                <a:latin typeface="Lato"/>
                <a:ea typeface="Lato"/>
                <a:cs typeface="Lato"/>
                <a:sym typeface="Lato"/>
              </a:rPr>
              <a:t>161,563 orders, including location</a:t>
            </a:r>
            <a:endParaRPr sz="5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e62813b4f9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e62813b4f9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also add the </a:t>
            </a:r>
            <a:r>
              <a:rPr lang="en"/>
              <a:t>formula</a:t>
            </a:r>
            <a:r>
              <a:rPr lang="en"/>
              <a:t> for beta distribution?</a:t>
            </a:r>
            <a:endParaRPr/>
          </a:p>
          <a:p>
            <a:pPr indent="0" lvl="0" marL="0" rtl="0" algn="l">
              <a:spcBef>
                <a:spcPts val="0"/>
              </a:spcBef>
              <a:spcAft>
                <a:spcPts val="0"/>
              </a:spcAft>
              <a:buNone/>
            </a:pPr>
            <a:r>
              <a:rPr lang="en"/>
              <a:t>What does KS test mean?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e6872b5cec_6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e6872b5cec_6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also add the formula for beta distribution?</a:t>
            </a:r>
            <a:endParaRPr/>
          </a:p>
          <a:p>
            <a:pPr indent="0" lvl="0" marL="0" rtl="0" algn="l">
              <a:spcBef>
                <a:spcPts val="0"/>
              </a:spcBef>
              <a:spcAft>
                <a:spcPts val="0"/>
              </a:spcAft>
              <a:buNone/>
            </a:pPr>
            <a:r>
              <a:rPr lang="en"/>
              <a:t>What does KS test mean?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e62813b4f9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e62813b4f9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 to tell what a multinomial distribution is?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b8448bc21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b8448bc21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Parameters = priors and hyperpriors</a:t>
            </a:r>
            <a:endParaRPr/>
          </a:p>
          <a:p>
            <a:pPr indent="0" lvl="0" marL="0" rtl="0" algn="l">
              <a:spcBef>
                <a:spcPts val="0"/>
              </a:spcBef>
              <a:spcAft>
                <a:spcPts val="0"/>
              </a:spcAft>
              <a:buNone/>
            </a:pPr>
            <a:r>
              <a:rPr lang="en"/>
              <a:t>P(A|B) = posterior, P(A) = prior, P(B|A) = likelihood, P(B) = marginal</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b8448bc21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b8448bc21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e61a74de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e61a74de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b8448bc21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b8448bc21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b8448bc21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b8448bc21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e68535ae97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e68535ae97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e62813b4f9_1_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e62813b4f9_1_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Mention how mu of y_like is linear regression that’s indexed by ZipZone_origin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e62813b4f9_1_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e62813b4f9_1_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 the regression equation too? (Strongly agree to this since it’s a technical presentation)</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e62813b4f9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e62813b4f9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Kernel Density Estimation plot</a:t>
            </a:r>
            <a:endParaRPr/>
          </a:p>
          <a:p>
            <a:pPr indent="0" lvl="0" marL="0" rtl="0" algn="l">
              <a:spcBef>
                <a:spcPts val="0"/>
              </a:spcBef>
              <a:spcAft>
                <a:spcPts val="0"/>
              </a:spcAft>
              <a:buNone/>
            </a:pPr>
            <a:r>
              <a:rPr lang="en"/>
              <a:t>Future: Need some </a:t>
            </a:r>
            <a:r>
              <a:rPr lang="en"/>
              <a:t>non visual</a:t>
            </a:r>
            <a:r>
              <a:rPr lang="en"/>
              <a:t> measure of accuracy of predicted est_cost_norm</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e6872b5cec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e6872b5cec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e62813b4f9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e62813b4f9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600">
              <a:solidFill>
                <a:srgbClr val="292929"/>
              </a:solidFill>
              <a:latin typeface="Georgia"/>
              <a:ea typeface="Georgia"/>
              <a:cs typeface="Georgia"/>
              <a:sym typeface="Georgia"/>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e62813b4f9_1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e62813b4f9_1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Each random variable is a node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BBN is good in generating discrete variables out of discrete variables.</a:t>
            </a:r>
            <a:endParaRPr>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e62c21300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e62c21300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e62813b4f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e62813b4f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e62813b4f9_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e62813b4f9_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e6872b5cec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e6872b5cec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e6872b5cec_6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e6872b5cec_6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595959"/>
              </a:buClr>
              <a:buSzPts val="1800"/>
              <a:buFont typeface="Lato"/>
              <a:buChar char="●"/>
            </a:pPr>
            <a:r>
              <a:rPr lang="en" sz="1800">
                <a:solidFill>
                  <a:srgbClr val="595959"/>
                </a:solidFill>
                <a:latin typeface="Lato"/>
                <a:ea typeface="Lato"/>
                <a:cs typeface="Lato"/>
                <a:sym typeface="Lato"/>
              </a:rPr>
              <a:t>We do some clustering of data that contained both continuous, discrete and  categorical features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e68535ae97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e68535ae97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What we did</a:t>
            </a:r>
            <a:endParaRPr/>
          </a:p>
          <a:p>
            <a:pPr indent="-298450" lvl="0" marL="457200" rtl="0" algn="l">
              <a:spcBef>
                <a:spcPts val="0"/>
              </a:spcBef>
              <a:spcAft>
                <a:spcPts val="0"/>
              </a:spcAft>
              <a:buSzPts val="1100"/>
              <a:buAutoNum type="arabicPeriod"/>
            </a:pPr>
            <a:r>
              <a:rPr lang="en"/>
              <a:t>Ratio means</a:t>
            </a:r>
            <a:endParaRPr/>
          </a:p>
          <a:p>
            <a:pPr indent="-298450" lvl="0" marL="457200" rtl="0" algn="l">
              <a:spcBef>
                <a:spcPts val="0"/>
              </a:spcBef>
              <a:spcAft>
                <a:spcPts val="0"/>
              </a:spcAft>
              <a:buSzPts val="1100"/>
              <a:buAutoNum type="arabicPeriod"/>
            </a:pPr>
            <a:r>
              <a:rPr lang="en"/>
              <a:t>Conclusion</a:t>
            </a:r>
            <a:endParaRPr/>
          </a:p>
          <a:p>
            <a:pPr indent="-298450" lvl="0" marL="457200" rtl="0" algn="l">
              <a:spcBef>
                <a:spcPts val="0"/>
              </a:spcBef>
              <a:spcAft>
                <a:spcPts val="0"/>
              </a:spcAft>
              <a:buSzPts val="1100"/>
              <a:buAutoNum type="arabicPeriod"/>
            </a:pPr>
            <a:r>
              <a:rPr lang="en"/>
              <a:t>Lead_days can be continuous variable, now in our model is </a:t>
            </a:r>
            <a:r>
              <a:rPr lang="en">
                <a:solidFill>
                  <a:srgbClr val="595959"/>
                </a:solidFill>
                <a:latin typeface="Lato"/>
                <a:ea typeface="Lato"/>
                <a:cs typeface="Lato"/>
                <a:sym typeface="Lato"/>
              </a:rPr>
              <a:t>categorical data</a:t>
            </a:r>
            <a:endParaRPr>
              <a:solidFill>
                <a:srgbClr val="595959"/>
              </a:solidFill>
              <a:latin typeface="Lato"/>
              <a:ea typeface="Lato"/>
              <a:cs typeface="Lato"/>
              <a:sym typeface="Lato"/>
            </a:endParaRPr>
          </a:p>
          <a:p>
            <a:pPr indent="-298450" lvl="0" marL="457200" rtl="0" algn="l">
              <a:spcBef>
                <a:spcPts val="0"/>
              </a:spcBef>
              <a:spcAft>
                <a:spcPts val="0"/>
              </a:spcAft>
              <a:buClr>
                <a:srgbClr val="595959"/>
              </a:buClr>
              <a:buSzPts val="1100"/>
              <a:buFont typeface="Lato"/>
              <a:buAutoNum type="arabicPeriod"/>
            </a:pPr>
            <a:r>
              <a:rPr lang="en">
                <a:solidFill>
                  <a:srgbClr val="595959"/>
                </a:solidFill>
                <a:latin typeface="Lato"/>
                <a:ea typeface="Lato"/>
                <a:cs typeface="Lato"/>
                <a:sym typeface="Lato"/>
              </a:rPr>
              <a:t>Don’t need to transfer our data </a:t>
            </a:r>
            <a:endParaRPr>
              <a:solidFill>
                <a:srgbClr val="595959"/>
              </a:solidFill>
              <a:latin typeface="Lato"/>
              <a:ea typeface="Lato"/>
              <a:cs typeface="Lato"/>
              <a:sym typeface="Lato"/>
            </a:endParaRPr>
          </a:p>
          <a:p>
            <a:pPr indent="0" lvl="0" marL="457200" rtl="0" algn="l">
              <a:spcBef>
                <a:spcPts val="0"/>
              </a:spcBef>
              <a:spcAft>
                <a:spcPts val="0"/>
              </a:spcAft>
              <a:buNone/>
            </a:pPr>
            <a:r>
              <a:t/>
            </a:r>
            <a:endParaRPr sz="1800">
              <a:solidFill>
                <a:srgbClr val="595959"/>
              </a:solidFill>
              <a:latin typeface="Lato"/>
              <a:ea typeface="Lato"/>
              <a:cs typeface="Lato"/>
              <a:sym typeface="Lato"/>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e62813b4f9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e62813b4f9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“Break apart” some multimodal distributions as a combination of several distributions</a:t>
            </a:r>
            <a:endParaRPr/>
          </a:p>
          <a:p>
            <a:pPr indent="-298450" lvl="0" marL="457200" rtl="0" algn="l">
              <a:spcBef>
                <a:spcPts val="0"/>
              </a:spcBef>
              <a:spcAft>
                <a:spcPts val="0"/>
              </a:spcAft>
              <a:buSzPts val="1100"/>
              <a:buChar char="-"/>
            </a:pPr>
            <a:r>
              <a:rPr lang="en"/>
              <a:t>Add other zipzones</a:t>
            </a:r>
            <a:endParaRPr/>
          </a:p>
          <a:p>
            <a:pPr indent="-298450" lvl="0" marL="457200" rtl="0" algn="l">
              <a:spcBef>
                <a:spcPts val="0"/>
              </a:spcBef>
              <a:spcAft>
                <a:spcPts val="0"/>
              </a:spcAft>
              <a:buSzPts val="1100"/>
              <a:buChar char="-"/>
            </a:pPr>
            <a:r>
              <a:rPr lang="en"/>
              <a:t>Use more independent columns</a:t>
            </a:r>
            <a:endParaRPr/>
          </a:p>
          <a:p>
            <a:pPr indent="-298450" lvl="0" marL="457200" rtl="0" algn="l">
              <a:spcBef>
                <a:spcPts val="0"/>
              </a:spcBef>
              <a:spcAft>
                <a:spcPts val="0"/>
              </a:spcAft>
              <a:buSzPts val="1100"/>
              <a:buChar char="-"/>
            </a:pPr>
            <a:r>
              <a:rPr lang="en"/>
              <a:t>Account for covariance in </a:t>
            </a:r>
            <a:r>
              <a:rPr lang="en"/>
              <a:t>independent</a:t>
            </a:r>
            <a:r>
              <a:rPr lang="en"/>
              <a:t> columns</a:t>
            </a:r>
            <a:endParaRPr/>
          </a:p>
          <a:p>
            <a:pPr indent="-298450" lvl="0" marL="457200" rtl="0" algn="l">
              <a:spcBef>
                <a:spcPts val="0"/>
              </a:spcBef>
              <a:spcAft>
                <a:spcPts val="0"/>
              </a:spcAft>
              <a:buSzPts val="1100"/>
              <a:buChar char="-"/>
            </a:pPr>
            <a:r>
              <a:rPr lang="en"/>
              <a:t>Methods to test model (need to look at links that Natalie sent Friday) </a:t>
            </a:r>
            <a:r>
              <a:rPr lang="en" sz="1150">
                <a:solidFill>
                  <a:srgbClr val="202122"/>
                </a:solidFill>
                <a:highlight>
                  <a:srgbClr val="FFFFFF"/>
                </a:highlight>
              </a:rPr>
              <a:t>Kolmogorov–Smirnov test and </a:t>
            </a:r>
            <a:r>
              <a:rPr lang="en">
                <a:solidFill>
                  <a:schemeClr val="dk1"/>
                </a:solidFill>
              </a:rPr>
              <a:t>Bayesian information criterion</a:t>
            </a:r>
            <a:endParaRPr>
              <a:solidFill>
                <a:schemeClr val="dk1"/>
              </a:solidFill>
              <a:latin typeface="Georgia"/>
              <a:ea typeface="Georgia"/>
              <a:cs typeface="Georgia"/>
              <a:sym typeface="Georgia"/>
            </a:endParaRPr>
          </a:p>
          <a:p>
            <a:pPr indent="-295275" lvl="0" marL="457200" rtl="0" algn="l">
              <a:spcBef>
                <a:spcPts val="0"/>
              </a:spcBef>
              <a:spcAft>
                <a:spcPts val="0"/>
              </a:spcAft>
              <a:buClr>
                <a:srgbClr val="202122"/>
              </a:buClr>
              <a:buSzPts val="1050"/>
              <a:buChar char="-"/>
            </a:pPr>
            <a:r>
              <a:t/>
            </a:r>
            <a:endParaRPr b="1" sz="1050">
              <a:solidFill>
                <a:srgbClr val="202122"/>
              </a:solidFill>
              <a:highlight>
                <a:srgbClr val="FFFFFF"/>
              </a:highlight>
            </a:endParaRPr>
          </a:p>
          <a:p>
            <a:pPr indent="-298450" lvl="0" marL="457200" rtl="0" algn="l">
              <a:spcBef>
                <a:spcPts val="0"/>
              </a:spcBef>
              <a:spcAft>
                <a:spcPts val="0"/>
              </a:spcAft>
              <a:buSzPts val="1100"/>
              <a:buChar char="-"/>
            </a:pPr>
            <a:r>
              <a:rPr lang="en"/>
              <a:t>For hierarchical and BBN, taking posteriors as priors in next iteration</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e68535ae97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e68535ae97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e6872b5ce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e6872b5ce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e6872b5cec_6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e6872b5cec_6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e68535ae97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e68535ae97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e53e855e9e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e53e855e9e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e62813b4f9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e62813b4f9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e68535ae97_0_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e68535ae97_0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e62813b4f9_1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e62813b4f9_1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greens get rejected too right?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e68535ae97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e68535ae97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62a2e37b7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62a2e37b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Mention model needs to be explainable, that is why we choose Bayesian approach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e68535ae9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e68535ae9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bullet </a:t>
            </a:r>
            <a:endParaRPr/>
          </a:p>
          <a:p>
            <a:pPr indent="0" lvl="0" marL="0" rtl="0" algn="l">
              <a:spcBef>
                <a:spcPts val="0"/>
              </a:spcBef>
              <a:spcAft>
                <a:spcPts val="0"/>
              </a:spcAft>
              <a:buNone/>
            </a:pPr>
            <a:r>
              <a:t/>
            </a:r>
            <a:endParaRPr/>
          </a:p>
          <a:p>
            <a:pPr indent="-279400" lvl="0" marL="457200" rtl="0" algn="l">
              <a:lnSpc>
                <a:spcPct val="115000"/>
              </a:lnSpc>
              <a:spcBef>
                <a:spcPts val="0"/>
              </a:spcBef>
              <a:spcAft>
                <a:spcPts val="0"/>
              </a:spcAft>
              <a:buClr>
                <a:srgbClr val="595959"/>
              </a:buClr>
              <a:buSzPts val="800"/>
              <a:buFont typeface="Lato"/>
              <a:buChar char="●"/>
            </a:pPr>
            <a:r>
              <a:rPr lang="en" sz="800">
                <a:solidFill>
                  <a:srgbClr val="595959"/>
                </a:solidFill>
                <a:latin typeface="Lato"/>
                <a:ea typeface="Lato"/>
                <a:cs typeface="Lato"/>
                <a:sym typeface="Lato"/>
              </a:rPr>
              <a:t>Captures interactions between decision factors </a:t>
            </a:r>
            <a:endParaRPr sz="800">
              <a:solidFill>
                <a:srgbClr val="595959"/>
              </a:solidFill>
              <a:latin typeface="Lato"/>
              <a:ea typeface="Lato"/>
              <a:cs typeface="Lato"/>
              <a:sym typeface="Lato"/>
            </a:endParaRPr>
          </a:p>
          <a:p>
            <a:pPr indent="-279400" lvl="0" marL="457200" rtl="0" algn="l">
              <a:lnSpc>
                <a:spcPct val="115000"/>
              </a:lnSpc>
              <a:spcBef>
                <a:spcPts val="0"/>
              </a:spcBef>
              <a:spcAft>
                <a:spcPts val="0"/>
              </a:spcAft>
              <a:buClr>
                <a:srgbClr val="595959"/>
              </a:buClr>
              <a:buSzPts val="800"/>
              <a:buFont typeface="Lato"/>
              <a:buChar char="●"/>
            </a:pPr>
            <a:r>
              <a:rPr lang="en" sz="800">
                <a:solidFill>
                  <a:srgbClr val="595959"/>
                </a:solidFill>
                <a:latin typeface="Lato"/>
                <a:ea typeface="Lato"/>
                <a:cs typeface="Lato"/>
                <a:sym typeface="Lato"/>
              </a:rPr>
              <a:t>Decision outcomes are not independent of each other (e.g. limited supply of trucks)</a:t>
            </a:r>
            <a:endParaRPr sz="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6.png"/><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2.png"/><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7.jpg"/><Relationship Id="rId6" Type="http://schemas.openxmlformats.org/officeDocument/2006/relationships/image" Target="../media/image3.png"/><Relationship Id="rId7" Type="http://schemas.openxmlformats.org/officeDocument/2006/relationships/image" Target="../media/image8.jpg"/><Relationship Id="rId8"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5" name="Shape 85"/>
        <p:cNvGrpSpPr/>
        <p:nvPr/>
      </p:nvGrpSpPr>
      <p:grpSpPr>
        <a:xfrm>
          <a:off x="0" y="0"/>
          <a:ext cx="0" cy="0"/>
          <a:chOff x="0" y="0"/>
          <a:chExt cx="0" cy="0"/>
        </a:xfrm>
      </p:grpSpPr>
      <p:sp>
        <p:nvSpPr>
          <p:cNvPr id="86" name="Google Shape;86;p13"/>
          <p:cNvSpPr txBox="1"/>
          <p:nvPr>
            <p:ph type="ctrTitle"/>
          </p:nvPr>
        </p:nvSpPr>
        <p:spPr>
          <a:xfrm>
            <a:off x="602700" y="1199025"/>
            <a:ext cx="8395800" cy="190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00"/>
              <a:t>Synthetic Data Generation for </a:t>
            </a:r>
            <a:endParaRPr sz="4000"/>
          </a:p>
          <a:p>
            <a:pPr indent="0" lvl="0" marL="0" rtl="0" algn="l">
              <a:spcBef>
                <a:spcPts val="0"/>
              </a:spcBef>
              <a:spcAft>
                <a:spcPts val="0"/>
              </a:spcAft>
              <a:buNone/>
            </a:pPr>
            <a:r>
              <a:rPr lang="en" sz="4000"/>
              <a:t>Recommendation Improvements:</a:t>
            </a:r>
            <a:endParaRPr sz="4000"/>
          </a:p>
          <a:p>
            <a:pPr indent="0" lvl="0" marL="0" rtl="0" algn="l">
              <a:spcBef>
                <a:spcPts val="0"/>
              </a:spcBef>
              <a:spcAft>
                <a:spcPts val="0"/>
              </a:spcAft>
              <a:buNone/>
            </a:pPr>
            <a:r>
              <a:rPr lang="en" sz="2400"/>
              <a:t>A Mixed Bayesian Approach</a:t>
            </a:r>
            <a:endParaRPr sz="4000"/>
          </a:p>
        </p:txBody>
      </p:sp>
      <p:sp>
        <p:nvSpPr>
          <p:cNvPr id="87" name="Google Shape;87;p13"/>
          <p:cNvSpPr txBox="1"/>
          <p:nvPr>
            <p:ph idx="1" type="subTitle"/>
          </p:nvPr>
        </p:nvSpPr>
        <p:spPr>
          <a:xfrm>
            <a:off x="2609925" y="3517175"/>
            <a:ext cx="4065000" cy="858900"/>
          </a:xfrm>
          <a:prstGeom prst="rect">
            <a:avLst/>
          </a:prstGeom>
          <a:solidFill>
            <a:schemeClr val="dk1"/>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rgbClr val="D9EAD3"/>
                </a:solidFill>
                <a:latin typeface="Maven Pro"/>
                <a:ea typeface="Maven Pro"/>
                <a:cs typeface="Maven Pro"/>
                <a:sym typeface="Maven Pro"/>
              </a:rPr>
              <a:t>The Bayesian Explorers</a:t>
            </a:r>
            <a:endParaRPr b="1" sz="2400">
              <a:solidFill>
                <a:srgbClr val="D9EAD3"/>
              </a:solidFill>
              <a:latin typeface="Maven Pro"/>
              <a:ea typeface="Maven Pro"/>
              <a:cs typeface="Maven Pro"/>
              <a:sym typeface="Maven Pro"/>
            </a:endParaRPr>
          </a:p>
          <a:p>
            <a:pPr indent="0" lvl="0" marL="0" rtl="0" algn="ctr">
              <a:spcBef>
                <a:spcPts val="0"/>
              </a:spcBef>
              <a:spcAft>
                <a:spcPts val="0"/>
              </a:spcAft>
              <a:buNone/>
            </a:pPr>
            <a:r>
              <a:rPr b="1" lang="en" sz="2400">
                <a:solidFill>
                  <a:srgbClr val="D9EAD3"/>
                </a:solidFill>
                <a:latin typeface="Maven Pro"/>
                <a:ea typeface="Maven Pro"/>
                <a:cs typeface="Maven Pro"/>
                <a:sym typeface="Maven Pro"/>
              </a:rPr>
              <a:t>7/29/21</a:t>
            </a:r>
            <a:endParaRPr b="1" sz="2400">
              <a:solidFill>
                <a:srgbClr val="D9EAD3"/>
              </a:solidFill>
              <a:latin typeface="Maven Pro"/>
              <a:ea typeface="Maven Pro"/>
              <a:cs typeface="Maven Pro"/>
              <a:sym typeface="Maven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0" name="Shape 170"/>
        <p:cNvGrpSpPr/>
        <p:nvPr/>
      </p:nvGrpSpPr>
      <p:grpSpPr>
        <a:xfrm>
          <a:off x="0" y="0"/>
          <a:ext cx="0" cy="0"/>
          <a:chOff x="0" y="0"/>
          <a:chExt cx="0" cy="0"/>
        </a:xfrm>
      </p:grpSpPr>
      <p:sp>
        <p:nvSpPr>
          <p:cNvPr id="171" name="Google Shape;171;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 Quick Peek at Our Data</a:t>
            </a:r>
            <a:endParaRPr/>
          </a:p>
        </p:txBody>
      </p:sp>
      <p:sp>
        <p:nvSpPr>
          <p:cNvPr id="172" name="Google Shape;172;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Transactional data on 161,563 orders sent to C.H. Robinson from certain weeks in March, May, and June of 2021</a:t>
            </a:r>
            <a:endParaRPr sz="1800"/>
          </a:p>
          <a:p>
            <a:pPr indent="-342900" lvl="0" marL="457200" rtl="0" algn="l">
              <a:spcBef>
                <a:spcPts val="0"/>
              </a:spcBef>
              <a:spcAft>
                <a:spcPts val="0"/>
              </a:spcAft>
              <a:buSzPts val="1800"/>
              <a:buChar char="●"/>
            </a:pPr>
            <a:r>
              <a:rPr lang="en" sz="1800"/>
              <a:t>Data included information like order distance, truck type, weight of order, lead days, recommender outcome, origin and destination location indicators, normalized rate, normalized cost, and final outcome</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3"/>
          <p:cNvSpPr/>
          <p:nvPr/>
        </p:nvSpPr>
        <p:spPr>
          <a:xfrm>
            <a:off x="1639675" y="872250"/>
            <a:ext cx="1732500" cy="8670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Time</a:t>
            </a:r>
            <a:endParaRPr b="1"/>
          </a:p>
          <a:p>
            <a:pPr indent="0" lvl="0" marL="0" rtl="0" algn="ctr">
              <a:spcBef>
                <a:spcPts val="0"/>
              </a:spcBef>
              <a:spcAft>
                <a:spcPts val="0"/>
              </a:spcAft>
              <a:buNone/>
            </a:pPr>
            <a:r>
              <a:rPr lang="en"/>
              <a:t>(lead_days,</a:t>
            </a:r>
            <a:endParaRPr/>
          </a:p>
          <a:p>
            <a:pPr indent="0" lvl="0" marL="0" rtl="0" algn="ctr">
              <a:spcBef>
                <a:spcPts val="0"/>
              </a:spcBef>
              <a:spcAft>
                <a:spcPts val="0"/>
              </a:spcAft>
              <a:buNone/>
            </a:pPr>
            <a:r>
              <a:rPr lang="en"/>
              <a:t>weekday, week_id)</a:t>
            </a:r>
            <a:endParaRPr/>
          </a:p>
        </p:txBody>
      </p:sp>
      <p:sp>
        <p:nvSpPr>
          <p:cNvPr id="178" name="Google Shape;178;p23"/>
          <p:cNvSpPr/>
          <p:nvPr/>
        </p:nvSpPr>
        <p:spPr>
          <a:xfrm>
            <a:off x="3638075" y="652200"/>
            <a:ext cx="2292600" cy="13071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Order Information</a:t>
            </a:r>
            <a:endParaRPr b="1"/>
          </a:p>
          <a:p>
            <a:pPr indent="0" lvl="0" marL="0" rtl="0" algn="ctr">
              <a:spcBef>
                <a:spcPts val="0"/>
              </a:spcBef>
              <a:spcAft>
                <a:spcPts val="0"/>
              </a:spcAft>
              <a:buNone/>
            </a:pPr>
            <a:r>
              <a:rPr lang="en"/>
              <a:t>(order_origin_weight, order_distance, order_num_stops, order_equipment_type)</a:t>
            </a:r>
            <a:endParaRPr/>
          </a:p>
        </p:txBody>
      </p:sp>
      <p:sp>
        <p:nvSpPr>
          <p:cNvPr id="179" name="Google Shape;179;p23"/>
          <p:cNvSpPr/>
          <p:nvPr/>
        </p:nvSpPr>
        <p:spPr>
          <a:xfrm>
            <a:off x="614267" y="2396624"/>
            <a:ext cx="1528800" cy="760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Rate</a:t>
            </a:r>
            <a:endParaRPr b="1"/>
          </a:p>
          <a:p>
            <a:pPr indent="0" lvl="0" marL="0" rtl="0" algn="ctr">
              <a:spcBef>
                <a:spcPts val="0"/>
              </a:spcBef>
              <a:spcAft>
                <a:spcPts val="0"/>
              </a:spcAft>
              <a:buNone/>
            </a:pPr>
            <a:r>
              <a:rPr lang="en"/>
              <a:t>(rate_norm)</a:t>
            </a:r>
            <a:endParaRPr/>
          </a:p>
        </p:txBody>
      </p:sp>
      <p:sp>
        <p:nvSpPr>
          <p:cNvPr id="180" name="Google Shape;180;p23"/>
          <p:cNvSpPr/>
          <p:nvPr/>
        </p:nvSpPr>
        <p:spPr>
          <a:xfrm>
            <a:off x="4572008" y="2396637"/>
            <a:ext cx="1528800" cy="760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t>Estimated Cost</a:t>
            </a:r>
            <a:endParaRPr b="1" sz="1300"/>
          </a:p>
          <a:p>
            <a:pPr indent="0" lvl="0" marL="0" rtl="0" algn="ctr">
              <a:spcBef>
                <a:spcPts val="0"/>
              </a:spcBef>
              <a:spcAft>
                <a:spcPts val="0"/>
              </a:spcAft>
              <a:buNone/>
            </a:pPr>
            <a:r>
              <a:rPr lang="en" sz="1300"/>
              <a:t>(est_cost_norm</a:t>
            </a:r>
            <a:r>
              <a:rPr lang="en"/>
              <a:t>)</a:t>
            </a:r>
            <a:endParaRPr/>
          </a:p>
        </p:txBody>
      </p:sp>
      <p:cxnSp>
        <p:nvCxnSpPr>
          <p:cNvPr id="181" name="Google Shape;181;p23"/>
          <p:cNvCxnSpPr>
            <a:stCxn id="177" idx="2"/>
            <a:endCxn id="179" idx="0"/>
          </p:cNvCxnSpPr>
          <p:nvPr/>
        </p:nvCxnSpPr>
        <p:spPr>
          <a:xfrm flipH="1">
            <a:off x="1378525" y="1739250"/>
            <a:ext cx="1127400" cy="657300"/>
          </a:xfrm>
          <a:prstGeom prst="straightConnector1">
            <a:avLst/>
          </a:prstGeom>
          <a:noFill/>
          <a:ln cap="flat" cmpd="sng" w="9525">
            <a:solidFill>
              <a:schemeClr val="dk2"/>
            </a:solidFill>
            <a:prstDash val="solid"/>
            <a:round/>
            <a:headEnd len="med" w="med" type="none"/>
            <a:tailEnd len="med" w="med" type="triangle"/>
          </a:ln>
        </p:spPr>
      </p:cxnSp>
      <p:cxnSp>
        <p:nvCxnSpPr>
          <p:cNvPr id="182" name="Google Shape;182;p23"/>
          <p:cNvCxnSpPr>
            <a:stCxn id="178" idx="2"/>
            <a:endCxn id="179" idx="0"/>
          </p:cNvCxnSpPr>
          <p:nvPr/>
        </p:nvCxnSpPr>
        <p:spPr>
          <a:xfrm flipH="1">
            <a:off x="1378775" y="1959300"/>
            <a:ext cx="3405600" cy="437400"/>
          </a:xfrm>
          <a:prstGeom prst="straightConnector1">
            <a:avLst/>
          </a:prstGeom>
          <a:noFill/>
          <a:ln cap="flat" cmpd="sng" w="9525">
            <a:solidFill>
              <a:schemeClr val="dk2"/>
            </a:solidFill>
            <a:prstDash val="solid"/>
            <a:round/>
            <a:headEnd len="med" w="med" type="none"/>
            <a:tailEnd len="med" w="med" type="triangle"/>
          </a:ln>
        </p:spPr>
      </p:cxnSp>
      <p:cxnSp>
        <p:nvCxnSpPr>
          <p:cNvPr id="183" name="Google Shape;183;p23"/>
          <p:cNvCxnSpPr>
            <a:stCxn id="177" idx="2"/>
            <a:endCxn id="180" idx="0"/>
          </p:cNvCxnSpPr>
          <p:nvPr/>
        </p:nvCxnSpPr>
        <p:spPr>
          <a:xfrm>
            <a:off x="2505925" y="1739250"/>
            <a:ext cx="2830500" cy="657300"/>
          </a:xfrm>
          <a:prstGeom prst="straightConnector1">
            <a:avLst/>
          </a:prstGeom>
          <a:noFill/>
          <a:ln cap="flat" cmpd="sng" w="9525">
            <a:solidFill>
              <a:schemeClr val="dk2"/>
            </a:solidFill>
            <a:prstDash val="solid"/>
            <a:round/>
            <a:headEnd len="med" w="med" type="none"/>
            <a:tailEnd len="med" w="med" type="triangle"/>
          </a:ln>
        </p:spPr>
      </p:cxnSp>
      <p:cxnSp>
        <p:nvCxnSpPr>
          <p:cNvPr id="184" name="Google Shape;184;p23"/>
          <p:cNvCxnSpPr>
            <a:stCxn id="178" idx="2"/>
            <a:endCxn id="180" idx="0"/>
          </p:cNvCxnSpPr>
          <p:nvPr/>
        </p:nvCxnSpPr>
        <p:spPr>
          <a:xfrm>
            <a:off x="4784375" y="1959300"/>
            <a:ext cx="552000" cy="437400"/>
          </a:xfrm>
          <a:prstGeom prst="straightConnector1">
            <a:avLst/>
          </a:prstGeom>
          <a:noFill/>
          <a:ln cap="flat" cmpd="sng" w="9525">
            <a:solidFill>
              <a:schemeClr val="dk2"/>
            </a:solidFill>
            <a:prstDash val="solid"/>
            <a:round/>
            <a:headEnd len="med" w="med" type="none"/>
            <a:tailEnd len="med" w="med" type="triangle"/>
          </a:ln>
        </p:spPr>
      </p:cxnSp>
      <p:sp>
        <p:nvSpPr>
          <p:cNvPr id="185" name="Google Shape;185;p23"/>
          <p:cNvSpPr/>
          <p:nvPr/>
        </p:nvSpPr>
        <p:spPr>
          <a:xfrm>
            <a:off x="1548350" y="445475"/>
            <a:ext cx="4492800" cy="16821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txBox="1"/>
          <p:nvPr/>
        </p:nvSpPr>
        <p:spPr>
          <a:xfrm>
            <a:off x="6585725" y="487875"/>
            <a:ext cx="2634600" cy="1723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Nunito"/>
                <a:ea typeface="Nunito"/>
                <a:cs typeface="Nunito"/>
                <a:sym typeface="Nunito"/>
              </a:rPr>
              <a:t>Independent columns are generated by fitting the </a:t>
            </a:r>
            <a:r>
              <a:rPr lang="en" sz="2000">
                <a:solidFill>
                  <a:schemeClr val="accent2"/>
                </a:solidFill>
                <a:latin typeface="Nunito"/>
                <a:ea typeface="Nunito"/>
                <a:cs typeface="Nunito"/>
                <a:sym typeface="Nunito"/>
              </a:rPr>
              <a:t>best distribution</a:t>
            </a:r>
            <a:r>
              <a:rPr lang="en" sz="2000">
                <a:latin typeface="Nunito"/>
                <a:ea typeface="Nunito"/>
                <a:cs typeface="Nunito"/>
                <a:sym typeface="Nunito"/>
              </a:rPr>
              <a:t> to that column</a:t>
            </a:r>
            <a:endParaRPr sz="2000">
              <a:latin typeface="Nunito"/>
              <a:ea typeface="Nunito"/>
              <a:cs typeface="Nunito"/>
              <a:sym typeface="Nunito"/>
            </a:endParaRPr>
          </a:p>
        </p:txBody>
      </p:sp>
      <p:sp>
        <p:nvSpPr>
          <p:cNvPr id="187" name="Google Shape;187;p23"/>
          <p:cNvSpPr/>
          <p:nvPr/>
        </p:nvSpPr>
        <p:spPr>
          <a:xfrm>
            <a:off x="6175000" y="1170875"/>
            <a:ext cx="513600" cy="231300"/>
          </a:xfrm>
          <a:prstGeom prst="lef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txBox="1"/>
          <p:nvPr>
            <p:ph idx="4294967295" type="title"/>
          </p:nvPr>
        </p:nvSpPr>
        <p:spPr>
          <a:xfrm>
            <a:off x="160800" y="-872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Three Layer Generative Model</a:t>
            </a:r>
            <a:endParaRPr/>
          </a:p>
        </p:txBody>
      </p:sp>
      <p:grpSp>
        <p:nvGrpSpPr>
          <p:cNvPr id="189" name="Google Shape;189;p23"/>
          <p:cNvGrpSpPr/>
          <p:nvPr/>
        </p:nvGrpSpPr>
        <p:grpSpPr>
          <a:xfrm>
            <a:off x="1378575" y="3156867"/>
            <a:ext cx="3957900" cy="1894983"/>
            <a:chOff x="1378575" y="3156867"/>
            <a:chExt cx="3957900" cy="1894983"/>
          </a:xfrm>
        </p:grpSpPr>
        <p:sp>
          <p:nvSpPr>
            <p:cNvPr id="190" name="Google Shape;190;p23"/>
            <p:cNvSpPr/>
            <p:nvPr/>
          </p:nvSpPr>
          <p:spPr>
            <a:xfrm>
              <a:off x="2519030" y="3254367"/>
              <a:ext cx="1528800" cy="7602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Recommender Outcome</a:t>
              </a:r>
              <a:endParaRPr b="1"/>
            </a:p>
            <a:p>
              <a:pPr indent="0" lvl="0" marL="0" rtl="0" algn="ctr">
                <a:spcBef>
                  <a:spcPts val="0"/>
                </a:spcBef>
                <a:spcAft>
                  <a:spcPts val="0"/>
                </a:spcAft>
                <a:buNone/>
              </a:pPr>
              <a:r>
                <a:rPr lang="en"/>
                <a:t>(color)</a:t>
              </a:r>
              <a:endParaRPr/>
            </a:p>
          </p:txBody>
        </p:sp>
        <p:sp>
          <p:nvSpPr>
            <p:cNvPr id="191" name="Google Shape;191;p23"/>
            <p:cNvSpPr/>
            <p:nvPr/>
          </p:nvSpPr>
          <p:spPr>
            <a:xfrm>
              <a:off x="2417175" y="4394550"/>
              <a:ext cx="1844700" cy="6573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Final Decision</a:t>
              </a:r>
              <a:endParaRPr b="1"/>
            </a:p>
            <a:p>
              <a:pPr indent="0" lvl="0" marL="0" rtl="0" algn="ctr">
                <a:spcBef>
                  <a:spcPts val="0"/>
                </a:spcBef>
                <a:spcAft>
                  <a:spcPts val="0"/>
                </a:spcAft>
                <a:buNone/>
              </a:pPr>
              <a:r>
                <a:rPr lang="en"/>
                <a:t>(CurrentCondition)</a:t>
              </a:r>
              <a:endParaRPr/>
            </a:p>
          </p:txBody>
        </p:sp>
        <p:cxnSp>
          <p:nvCxnSpPr>
            <p:cNvPr id="192" name="Google Shape;192;p23"/>
            <p:cNvCxnSpPr>
              <a:endCxn id="190" idx="1"/>
            </p:cNvCxnSpPr>
            <p:nvPr/>
          </p:nvCxnSpPr>
          <p:spPr>
            <a:xfrm>
              <a:off x="1378730" y="3156867"/>
              <a:ext cx="1140300" cy="477600"/>
            </a:xfrm>
            <a:prstGeom prst="straightConnector1">
              <a:avLst/>
            </a:prstGeom>
            <a:noFill/>
            <a:ln cap="flat" cmpd="sng" w="9525">
              <a:solidFill>
                <a:schemeClr val="dk2"/>
              </a:solidFill>
              <a:prstDash val="solid"/>
              <a:round/>
              <a:headEnd len="med" w="med" type="none"/>
              <a:tailEnd len="med" w="med" type="triangle"/>
            </a:ln>
          </p:spPr>
        </p:cxnSp>
        <p:cxnSp>
          <p:nvCxnSpPr>
            <p:cNvPr id="193" name="Google Shape;193;p23"/>
            <p:cNvCxnSpPr>
              <a:endCxn id="190" idx="3"/>
            </p:cNvCxnSpPr>
            <p:nvPr/>
          </p:nvCxnSpPr>
          <p:spPr>
            <a:xfrm flipH="1">
              <a:off x="4047830" y="3156867"/>
              <a:ext cx="1288500" cy="477600"/>
            </a:xfrm>
            <a:prstGeom prst="straightConnector1">
              <a:avLst/>
            </a:prstGeom>
            <a:noFill/>
            <a:ln cap="flat" cmpd="sng" w="9525">
              <a:solidFill>
                <a:schemeClr val="dk2"/>
              </a:solidFill>
              <a:prstDash val="solid"/>
              <a:round/>
              <a:headEnd len="med" w="med" type="none"/>
              <a:tailEnd len="med" w="med" type="triangle"/>
            </a:ln>
          </p:spPr>
        </p:cxnSp>
        <p:cxnSp>
          <p:nvCxnSpPr>
            <p:cNvPr id="194" name="Google Shape;194;p23"/>
            <p:cNvCxnSpPr>
              <a:endCxn id="191" idx="1"/>
            </p:cNvCxnSpPr>
            <p:nvPr/>
          </p:nvCxnSpPr>
          <p:spPr>
            <a:xfrm>
              <a:off x="1378575" y="3156900"/>
              <a:ext cx="1038600" cy="1566300"/>
            </a:xfrm>
            <a:prstGeom prst="straightConnector1">
              <a:avLst/>
            </a:prstGeom>
            <a:noFill/>
            <a:ln cap="flat" cmpd="sng" w="9525">
              <a:solidFill>
                <a:schemeClr val="dk2"/>
              </a:solidFill>
              <a:prstDash val="solid"/>
              <a:round/>
              <a:headEnd len="med" w="med" type="none"/>
              <a:tailEnd len="med" w="med" type="triangle"/>
            </a:ln>
          </p:spPr>
        </p:cxnSp>
        <p:cxnSp>
          <p:nvCxnSpPr>
            <p:cNvPr id="195" name="Google Shape;195;p23"/>
            <p:cNvCxnSpPr>
              <a:endCxn id="191" idx="3"/>
            </p:cNvCxnSpPr>
            <p:nvPr/>
          </p:nvCxnSpPr>
          <p:spPr>
            <a:xfrm flipH="1">
              <a:off x="4261875" y="3156900"/>
              <a:ext cx="1074600" cy="1566300"/>
            </a:xfrm>
            <a:prstGeom prst="straightConnector1">
              <a:avLst/>
            </a:prstGeom>
            <a:noFill/>
            <a:ln cap="flat" cmpd="sng" w="9525">
              <a:solidFill>
                <a:schemeClr val="dk2"/>
              </a:solidFill>
              <a:prstDash val="solid"/>
              <a:round/>
              <a:headEnd len="med" w="med" type="none"/>
              <a:tailEnd len="med" w="med" type="triangle"/>
            </a:ln>
          </p:spPr>
        </p:cxnSp>
        <p:cxnSp>
          <p:nvCxnSpPr>
            <p:cNvPr id="196" name="Google Shape;196;p23"/>
            <p:cNvCxnSpPr>
              <a:stCxn id="190" idx="2"/>
              <a:endCxn id="191" idx="0"/>
            </p:cNvCxnSpPr>
            <p:nvPr/>
          </p:nvCxnSpPr>
          <p:spPr>
            <a:xfrm>
              <a:off x="3283430" y="4014567"/>
              <a:ext cx="56100" cy="380100"/>
            </a:xfrm>
            <a:prstGeom prst="straightConnector1">
              <a:avLst/>
            </a:prstGeom>
            <a:noFill/>
            <a:ln cap="flat" cmpd="sng" w="9525">
              <a:solidFill>
                <a:srgbClr val="000000"/>
              </a:solidFill>
              <a:prstDash val="solid"/>
              <a:round/>
              <a:headEnd len="med" w="med" type="none"/>
              <a:tailEnd len="med" w="med" type="stealth"/>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par>
                                <p:cTn fill="hold" nodeType="with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par>
                                <p:cTn fill="hold" nodeType="with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4"/>
          <p:cNvSpPr/>
          <p:nvPr/>
        </p:nvSpPr>
        <p:spPr>
          <a:xfrm>
            <a:off x="1639675" y="872250"/>
            <a:ext cx="1732500" cy="8670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Time</a:t>
            </a:r>
            <a:endParaRPr b="1"/>
          </a:p>
          <a:p>
            <a:pPr indent="0" lvl="0" marL="0" rtl="0" algn="ctr">
              <a:spcBef>
                <a:spcPts val="0"/>
              </a:spcBef>
              <a:spcAft>
                <a:spcPts val="0"/>
              </a:spcAft>
              <a:buNone/>
            </a:pPr>
            <a:r>
              <a:rPr lang="en"/>
              <a:t>(lead_days,</a:t>
            </a:r>
            <a:endParaRPr/>
          </a:p>
          <a:p>
            <a:pPr indent="0" lvl="0" marL="0" rtl="0" algn="ctr">
              <a:spcBef>
                <a:spcPts val="0"/>
              </a:spcBef>
              <a:spcAft>
                <a:spcPts val="0"/>
              </a:spcAft>
              <a:buNone/>
            </a:pPr>
            <a:r>
              <a:rPr lang="en"/>
              <a:t>weekday, week_id)</a:t>
            </a:r>
            <a:endParaRPr/>
          </a:p>
        </p:txBody>
      </p:sp>
      <p:sp>
        <p:nvSpPr>
          <p:cNvPr id="202" name="Google Shape;202;p24"/>
          <p:cNvSpPr/>
          <p:nvPr/>
        </p:nvSpPr>
        <p:spPr>
          <a:xfrm>
            <a:off x="3638075" y="652200"/>
            <a:ext cx="2274000" cy="13071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Order Information</a:t>
            </a:r>
            <a:endParaRPr b="1"/>
          </a:p>
          <a:p>
            <a:pPr indent="0" lvl="0" marL="0" rtl="0" algn="ctr">
              <a:spcBef>
                <a:spcPts val="0"/>
              </a:spcBef>
              <a:spcAft>
                <a:spcPts val="0"/>
              </a:spcAft>
              <a:buNone/>
            </a:pPr>
            <a:r>
              <a:rPr lang="en"/>
              <a:t>(order_origin_weight, order_distance, order_num_stops, order_equipment_type)</a:t>
            </a:r>
            <a:endParaRPr/>
          </a:p>
        </p:txBody>
      </p:sp>
      <p:sp>
        <p:nvSpPr>
          <p:cNvPr id="203" name="Google Shape;203;p24"/>
          <p:cNvSpPr/>
          <p:nvPr/>
        </p:nvSpPr>
        <p:spPr>
          <a:xfrm>
            <a:off x="614267" y="2396624"/>
            <a:ext cx="1528800" cy="760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Rate</a:t>
            </a:r>
            <a:endParaRPr b="1"/>
          </a:p>
          <a:p>
            <a:pPr indent="0" lvl="0" marL="0" rtl="0" algn="ctr">
              <a:spcBef>
                <a:spcPts val="0"/>
              </a:spcBef>
              <a:spcAft>
                <a:spcPts val="0"/>
              </a:spcAft>
              <a:buNone/>
            </a:pPr>
            <a:r>
              <a:rPr lang="en"/>
              <a:t>(rate_norm)</a:t>
            </a:r>
            <a:endParaRPr/>
          </a:p>
        </p:txBody>
      </p:sp>
      <p:sp>
        <p:nvSpPr>
          <p:cNvPr id="204" name="Google Shape;204;p24"/>
          <p:cNvSpPr/>
          <p:nvPr/>
        </p:nvSpPr>
        <p:spPr>
          <a:xfrm>
            <a:off x="4572008" y="2396637"/>
            <a:ext cx="1528800" cy="760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t>Estimated Cost</a:t>
            </a:r>
            <a:endParaRPr b="1" sz="1300"/>
          </a:p>
          <a:p>
            <a:pPr indent="0" lvl="0" marL="0" rtl="0" algn="ctr">
              <a:spcBef>
                <a:spcPts val="0"/>
              </a:spcBef>
              <a:spcAft>
                <a:spcPts val="0"/>
              </a:spcAft>
              <a:buNone/>
            </a:pPr>
            <a:r>
              <a:rPr lang="en" sz="1300"/>
              <a:t>(est_cost_norm</a:t>
            </a:r>
            <a:r>
              <a:rPr lang="en"/>
              <a:t>)</a:t>
            </a:r>
            <a:endParaRPr/>
          </a:p>
        </p:txBody>
      </p:sp>
      <p:cxnSp>
        <p:nvCxnSpPr>
          <p:cNvPr id="205" name="Google Shape;205;p24"/>
          <p:cNvCxnSpPr>
            <a:stCxn id="201" idx="2"/>
            <a:endCxn id="203" idx="0"/>
          </p:cNvCxnSpPr>
          <p:nvPr/>
        </p:nvCxnSpPr>
        <p:spPr>
          <a:xfrm flipH="1">
            <a:off x="1378525" y="1739250"/>
            <a:ext cx="1127400" cy="657300"/>
          </a:xfrm>
          <a:prstGeom prst="straightConnector1">
            <a:avLst/>
          </a:prstGeom>
          <a:noFill/>
          <a:ln cap="flat" cmpd="sng" w="9525">
            <a:solidFill>
              <a:schemeClr val="dk2"/>
            </a:solidFill>
            <a:prstDash val="solid"/>
            <a:round/>
            <a:headEnd len="med" w="med" type="none"/>
            <a:tailEnd len="med" w="med" type="triangle"/>
          </a:ln>
        </p:spPr>
      </p:cxnSp>
      <p:cxnSp>
        <p:nvCxnSpPr>
          <p:cNvPr id="206" name="Google Shape;206;p24"/>
          <p:cNvCxnSpPr>
            <a:stCxn id="202" idx="2"/>
            <a:endCxn id="203" idx="0"/>
          </p:cNvCxnSpPr>
          <p:nvPr/>
        </p:nvCxnSpPr>
        <p:spPr>
          <a:xfrm flipH="1">
            <a:off x="1378775" y="1959300"/>
            <a:ext cx="3396300" cy="437400"/>
          </a:xfrm>
          <a:prstGeom prst="straightConnector1">
            <a:avLst/>
          </a:prstGeom>
          <a:noFill/>
          <a:ln cap="flat" cmpd="sng" w="9525">
            <a:solidFill>
              <a:schemeClr val="dk2"/>
            </a:solidFill>
            <a:prstDash val="solid"/>
            <a:round/>
            <a:headEnd len="med" w="med" type="none"/>
            <a:tailEnd len="med" w="med" type="triangle"/>
          </a:ln>
        </p:spPr>
      </p:cxnSp>
      <p:cxnSp>
        <p:nvCxnSpPr>
          <p:cNvPr id="207" name="Google Shape;207;p24"/>
          <p:cNvCxnSpPr>
            <a:stCxn id="201" idx="2"/>
            <a:endCxn id="204" idx="0"/>
          </p:cNvCxnSpPr>
          <p:nvPr/>
        </p:nvCxnSpPr>
        <p:spPr>
          <a:xfrm>
            <a:off x="2505925" y="1739250"/>
            <a:ext cx="2830500" cy="657300"/>
          </a:xfrm>
          <a:prstGeom prst="straightConnector1">
            <a:avLst/>
          </a:prstGeom>
          <a:noFill/>
          <a:ln cap="flat" cmpd="sng" w="9525">
            <a:solidFill>
              <a:schemeClr val="dk2"/>
            </a:solidFill>
            <a:prstDash val="solid"/>
            <a:round/>
            <a:headEnd len="med" w="med" type="none"/>
            <a:tailEnd len="med" w="med" type="triangle"/>
          </a:ln>
        </p:spPr>
      </p:cxnSp>
      <p:cxnSp>
        <p:nvCxnSpPr>
          <p:cNvPr id="208" name="Google Shape;208;p24"/>
          <p:cNvCxnSpPr>
            <a:stCxn id="202" idx="2"/>
            <a:endCxn id="204" idx="0"/>
          </p:cNvCxnSpPr>
          <p:nvPr/>
        </p:nvCxnSpPr>
        <p:spPr>
          <a:xfrm>
            <a:off x="4775075" y="1959300"/>
            <a:ext cx="561300" cy="437400"/>
          </a:xfrm>
          <a:prstGeom prst="straightConnector1">
            <a:avLst/>
          </a:prstGeom>
          <a:noFill/>
          <a:ln cap="flat" cmpd="sng" w="9525">
            <a:solidFill>
              <a:schemeClr val="dk2"/>
            </a:solidFill>
            <a:prstDash val="solid"/>
            <a:round/>
            <a:headEnd len="med" w="med" type="none"/>
            <a:tailEnd len="med" w="med" type="triangle"/>
          </a:ln>
        </p:spPr>
      </p:cxnSp>
      <p:sp>
        <p:nvSpPr>
          <p:cNvPr id="209" name="Google Shape;209;p24"/>
          <p:cNvSpPr/>
          <p:nvPr/>
        </p:nvSpPr>
        <p:spPr>
          <a:xfrm>
            <a:off x="378150" y="2232575"/>
            <a:ext cx="5937900" cy="9993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4"/>
          <p:cNvSpPr txBox="1"/>
          <p:nvPr/>
        </p:nvSpPr>
        <p:spPr>
          <a:xfrm>
            <a:off x="7025275" y="1760775"/>
            <a:ext cx="19479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Nunito"/>
                <a:ea typeface="Nunito"/>
                <a:cs typeface="Nunito"/>
                <a:sym typeface="Nunito"/>
              </a:rPr>
              <a:t>Rate and estimated cost are generated by </a:t>
            </a:r>
            <a:r>
              <a:rPr lang="en" sz="2000">
                <a:solidFill>
                  <a:schemeClr val="accent2"/>
                </a:solidFill>
                <a:latin typeface="Nunito"/>
                <a:ea typeface="Nunito"/>
                <a:cs typeface="Nunito"/>
                <a:sym typeface="Nunito"/>
              </a:rPr>
              <a:t>Bayesian Hierarchical Modeling</a:t>
            </a:r>
            <a:endParaRPr sz="2000">
              <a:solidFill>
                <a:schemeClr val="accent2"/>
              </a:solidFill>
              <a:latin typeface="Nunito"/>
              <a:ea typeface="Nunito"/>
              <a:cs typeface="Nunito"/>
              <a:sym typeface="Nunito"/>
            </a:endParaRPr>
          </a:p>
        </p:txBody>
      </p:sp>
      <p:sp>
        <p:nvSpPr>
          <p:cNvPr id="211" name="Google Shape;211;p24"/>
          <p:cNvSpPr/>
          <p:nvPr/>
        </p:nvSpPr>
        <p:spPr>
          <a:xfrm>
            <a:off x="6384075" y="2661075"/>
            <a:ext cx="513600" cy="231300"/>
          </a:xfrm>
          <a:prstGeom prst="lef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 name="Google Shape;212;p24"/>
          <p:cNvGrpSpPr/>
          <p:nvPr/>
        </p:nvGrpSpPr>
        <p:grpSpPr>
          <a:xfrm>
            <a:off x="1378667" y="3156824"/>
            <a:ext cx="3957741" cy="1895026"/>
            <a:chOff x="1378667" y="3156824"/>
            <a:chExt cx="3957741" cy="1895026"/>
          </a:xfrm>
        </p:grpSpPr>
        <p:sp>
          <p:nvSpPr>
            <p:cNvPr id="213" name="Google Shape;213;p24"/>
            <p:cNvSpPr/>
            <p:nvPr/>
          </p:nvSpPr>
          <p:spPr>
            <a:xfrm>
              <a:off x="2519030" y="3254367"/>
              <a:ext cx="1528800" cy="7602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Recommender Outcome</a:t>
              </a:r>
              <a:endParaRPr b="1"/>
            </a:p>
            <a:p>
              <a:pPr indent="0" lvl="0" marL="0" rtl="0" algn="ctr">
                <a:spcBef>
                  <a:spcPts val="0"/>
                </a:spcBef>
                <a:spcAft>
                  <a:spcPts val="0"/>
                </a:spcAft>
                <a:buNone/>
              </a:pPr>
              <a:r>
                <a:rPr lang="en"/>
                <a:t>(color)</a:t>
              </a:r>
              <a:endParaRPr/>
            </a:p>
          </p:txBody>
        </p:sp>
        <p:sp>
          <p:nvSpPr>
            <p:cNvPr id="214" name="Google Shape;214;p24"/>
            <p:cNvSpPr/>
            <p:nvPr/>
          </p:nvSpPr>
          <p:spPr>
            <a:xfrm>
              <a:off x="2417175" y="4394550"/>
              <a:ext cx="1844700" cy="6573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Final Decision</a:t>
              </a:r>
              <a:endParaRPr b="1"/>
            </a:p>
            <a:p>
              <a:pPr indent="0" lvl="0" marL="0" rtl="0" algn="ctr">
                <a:spcBef>
                  <a:spcPts val="0"/>
                </a:spcBef>
                <a:spcAft>
                  <a:spcPts val="0"/>
                </a:spcAft>
                <a:buNone/>
              </a:pPr>
              <a:r>
                <a:rPr lang="en"/>
                <a:t>(CurrentCondition)</a:t>
              </a:r>
              <a:endParaRPr/>
            </a:p>
          </p:txBody>
        </p:sp>
        <p:cxnSp>
          <p:nvCxnSpPr>
            <p:cNvPr id="215" name="Google Shape;215;p24"/>
            <p:cNvCxnSpPr>
              <a:stCxn id="203" idx="2"/>
              <a:endCxn id="213" idx="1"/>
            </p:cNvCxnSpPr>
            <p:nvPr/>
          </p:nvCxnSpPr>
          <p:spPr>
            <a:xfrm>
              <a:off x="1378667" y="3156824"/>
              <a:ext cx="1140300" cy="477600"/>
            </a:xfrm>
            <a:prstGeom prst="straightConnector1">
              <a:avLst/>
            </a:prstGeom>
            <a:noFill/>
            <a:ln cap="flat" cmpd="sng" w="9525">
              <a:solidFill>
                <a:schemeClr val="dk2"/>
              </a:solidFill>
              <a:prstDash val="solid"/>
              <a:round/>
              <a:headEnd len="med" w="med" type="none"/>
              <a:tailEnd len="med" w="med" type="triangle"/>
            </a:ln>
          </p:spPr>
        </p:cxnSp>
        <p:cxnSp>
          <p:nvCxnSpPr>
            <p:cNvPr id="216" name="Google Shape;216;p24"/>
            <p:cNvCxnSpPr>
              <a:stCxn id="204" idx="2"/>
              <a:endCxn id="213" idx="3"/>
            </p:cNvCxnSpPr>
            <p:nvPr/>
          </p:nvCxnSpPr>
          <p:spPr>
            <a:xfrm flipH="1">
              <a:off x="4047908" y="3156837"/>
              <a:ext cx="1288500" cy="477600"/>
            </a:xfrm>
            <a:prstGeom prst="straightConnector1">
              <a:avLst/>
            </a:prstGeom>
            <a:noFill/>
            <a:ln cap="flat" cmpd="sng" w="9525">
              <a:solidFill>
                <a:schemeClr val="dk2"/>
              </a:solidFill>
              <a:prstDash val="solid"/>
              <a:round/>
              <a:headEnd len="med" w="med" type="none"/>
              <a:tailEnd len="med" w="med" type="triangle"/>
            </a:ln>
          </p:spPr>
        </p:cxnSp>
        <p:cxnSp>
          <p:nvCxnSpPr>
            <p:cNvPr id="217" name="Google Shape;217;p24"/>
            <p:cNvCxnSpPr>
              <a:stCxn id="203" idx="2"/>
              <a:endCxn id="214" idx="1"/>
            </p:cNvCxnSpPr>
            <p:nvPr/>
          </p:nvCxnSpPr>
          <p:spPr>
            <a:xfrm>
              <a:off x="1378667" y="3156824"/>
              <a:ext cx="1038600" cy="1566300"/>
            </a:xfrm>
            <a:prstGeom prst="straightConnector1">
              <a:avLst/>
            </a:prstGeom>
            <a:noFill/>
            <a:ln cap="flat" cmpd="sng" w="9525">
              <a:solidFill>
                <a:schemeClr val="dk2"/>
              </a:solidFill>
              <a:prstDash val="solid"/>
              <a:round/>
              <a:headEnd len="med" w="med" type="none"/>
              <a:tailEnd len="med" w="med" type="triangle"/>
            </a:ln>
          </p:spPr>
        </p:cxnSp>
        <p:cxnSp>
          <p:nvCxnSpPr>
            <p:cNvPr id="218" name="Google Shape;218;p24"/>
            <p:cNvCxnSpPr>
              <a:stCxn id="204" idx="2"/>
              <a:endCxn id="214" idx="3"/>
            </p:cNvCxnSpPr>
            <p:nvPr/>
          </p:nvCxnSpPr>
          <p:spPr>
            <a:xfrm flipH="1">
              <a:off x="4261808" y="3156837"/>
              <a:ext cx="1074600" cy="1566300"/>
            </a:xfrm>
            <a:prstGeom prst="straightConnector1">
              <a:avLst/>
            </a:prstGeom>
            <a:noFill/>
            <a:ln cap="flat" cmpd="sng" w="9525">
              <a:solidFill>
                <a:schemeClr val="dk2"/>
              </a:solidFill>
              <a:prstDash val="solid"/>
              <a:round/>
              <a:headEnd len="med" w="med" type="none"/>
              <a:tailEnd len="med" w="med" type="triangle"/>
            </a:ln>
          </p:spPr>
        </p:cxnSp>
        <p:cxnSp>
          <p:nvCxnSpPr>
            <p:cNvPr id="219" name="Google Shape;219;p24"/>
            <p:cNvCxnSpPr>
              <a:stCxn id="213" idx="2"/>
              <a:endCxn id="214" idx="0"/>
            </p:cNvCxnSpPr>
            <p:nvPr/>
          </p:nvCxnSpPr>
          <p:spPr>
            <a:xfrm>
              <a:off x="3283430" y="4014567"/>
              <a:ext cx="56100" cy="380100"/>
            </a:xfrm>
            <a:prstGeom prst="straightConnector1">
              <a:avLst/>
            </a:prstGeom>
            <a:noFill/>
            <a:ln cap="flat" cmpd="sng" w="9525">
              <a:solidFill>
                <a:srgbClr val="000000"/>
              </a:solidFill>
              <a:prstDash val="solid"/>
              <a:round/>
              <a:headEnd len="med" w="med" type="none"/>
              <a:tailEnd len="med" w="med" type="stealth"/>
            </a:ln>
          </p:spPr>
        </p:cxnSp>
      </p:grpSp>
      <p:sp>
        <p:nvSpPr>
          <p:cNvPr id="220" name="Google Shape;220;p24"/>
          <p:cNvSpPr txBox="1"/>
          <p:nvPr>
            <p:ph idx="4294967295" type="title"/>
          </p:nvPr>
        </p:nvSpPr>
        <p:spPr>
          <a:xfrm>
            <a:off x="160800" y="-872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a:t>
            </a:r>
            <a:r>
              <a:rPr lang="en"/>
              <a:t> Three Layer Generative Model</a:t>
            </a:r>
            <a:endParaRPr/>
          </a:p>
        </p:txBody>
      </p:sp>
      <p:sp>
        <p:nvSpPr>
          <p:cNvPr id="221" name="Google Shape;221;p24"/>
          <p:cNvSpPr/>
          <p:nvPr/>
        </p:nvSpPr>
        <p:spPr>
          <a:xfrm>
            <a:off x="6175238" y="1144175"/>
            <a:ext cx="372600" cy="142500"/>
          </a:xfrm>
          <a:prstGeom prst="lef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txBox="1"/>
          <p:nvPr/>
        </p:nvSpPr>
        <p:spPr>
          <a:xfrm>
            <a:off x="6608450" y="992225"/>
            <a:ext cx="23646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accent2"/>
                </a:solidFill>
                <a:latin typeface="Nunito"/>
                <a:ea typeface="Nunito"/>
                <a:cs typeface="Nunito"/>
                <a:sym typeface="Nunito"/>
              </a:rPr>
              <a:t>B</a:t>
            </a:r>
            <a:r>
              <a:rPr lang="en" sz="1700">
                <a:solidFill>
                  <a:schemeClr val="accent2"/>
                </a:solidFill>
                <a:latin typeface="Nunito"/>
                <a:ea typeface="Nunito"/>
                <a:cs typeface="Nunito"/>
                <a:sym typeface="Nunito"/>
              </a:rPr>
              <a:t>est-fit distribution</a:t>
            </a:r>
            <a:endParaRPr sz="1700">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5"/>
          <p:cNvSpPr/>
          <p:nvPr/>
        </p:nvSpPr>
        <p:spPr>
          <a:xfrm>
            <a:off x="1639675" y="872250"/>
            <a:ext cx="1732500" cy="8670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Time</a:t>
            </a:r>
            <a:endParaRPr b="1"/>
          </a:p>
          <a:p>
            <a:pPr indent="0" lvl="0" marL="0" rtl="0" algn="ctr">
              <a:spcBef>
                <a:spcPts val="0"/>
              </a:spcBef>
              <a:spcAft>
                <a:spcPts val="0"/>
              </a:spcAft>
              <a:buNone/>
            </a:pPr>
            <a:r>
              <a:rPr lang="en"/>
              <a:t>(lead_days, </a:t>
            </a:r>
            <a:endParaRPr/>
          </a:p>
          <a:p>
            <a:pPr indent="0" lvl="0" marL="0" rtl="0" algn="ctr">
              <a:spcBef>
                <a:spcPts val="0"/>
              </a:spcBef>
              <a:spcAft>
                <a:spcPts val="0"/>
              </a:spcAft>
              <a:buNone/>
            </a:pPr>
            <a:r>
              <a:rPr lang="en"/>
              <a:t>weekday,</a:t>
            </a:r>
            <a:endParaRPr/>
          </a:p>
          <a:p>
            <a:pPr indent="0" lvl="0" marL="0" rtl="0" algn="ctr">
              <a:spcBef>
                <a:spcPts val="0"/>
              </a:spcBef>
              <a:spcAft>
                <a:spcPts val="0"/>
              </a:spcAft>
              <a:buNone/>
            </a:pPr>
            <a:r>
              <a:rPr lang="en"/>
              <a:t>week_id)</a:t>
            </a:r>
            <a:endParaRPr/>
          </a:p>
        </p:txBody>
      </p:sp>
      <p:sp>
        <p:nvSpPr>
          <p:cNvPr id="228" name="Google Shape;228;p25"/>
          <p:cNvSpPr/>
          <p:nvPr/>
        </p:nvSpPr>
        <p:spPr>
          <a:xfrm>
            <a:off x="3638075" y="652200"/>
            <a:ext cx="2240100" cy="13071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Order Information</a:t>
            </a:r>
            <a:endParaRPr b="1"/>
          </a:p>
          <a:p>
            <a:pPr indent="0" lvl="0" marL="0" rtl="0" algn="ctr">
              <a:spcBef>
                <a:spcPts val="0"/>
              </a:spcBef>
              <a:spcAft>
                <a:spcPts val="0"/>
              </a:spcAft>
              <a:buNone/>
            </a:pPr>
            <a:r>
              <a:rPr lang="en"/>
              <a:t>(order_origin_weight, order_distance, order_num_stops, order_equipment_type)</a:t>
            </a:r>
            <a:endParaRPr/>
          </a:p>
        </p:txBody>
      </p:sp>
      <p:sp>
        <p:nvSpPr>
          <p:cNvPr id="229" name="Google Shape;229;p25"/>
          <p:cNvSpPr/>
          <p:nvPr/>
        </p:nvSpPr>
        <p:spPr>
          <a:xfrm>
            <a:off x="614267" y="2396624"/>
            <a:ext cx="1528800" cy="760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Rate</a:t>
            </a:r>
            <a:endParaRPr b="1"/>
          </a:p>
          <a:p>
            <a:pPr indent="0" lvl="0" marL="0" rtl="0" algn="ctr">
              <a:spcBef>
                <a:spcPts val="0"/>
              </a:spcBef>
              <a:spcAft>
                <a:spcPts val="0"/>
              </a:spcAft>
              <a:buNone/>
            </a:pPr>
            <a:r>
              <a:rPr lang="en"/>
              <a:t>(rate_norm)</a:t>
            </a:r>
            <a:endParaRPr/>
          </a:p>
        </p:txBody>
      </p:sp>
      <p:sp>
        <p:nvSpPr>
          <p:cNvPr id="230" name="Google Shape;230;p25"/>
          <p:cNvSpPr/>
          <p:nvPr/>
        </p:nvSpPr>
        <p:spPr>
          <a:xfrm>
            <a:off x="4572008" y="2396637"/>
            <a:ext cx="1528800" cy="760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t>Estimated Cost</a:t>
            </a:r>
            <a:endParaRPr b="1" sz="1300"/>
          </a:p>
          <a:p>
            <a:pPr indent="0" lvl="0" marL="0" rtl="0" algn="ctr">
              <a:spcBef>
                <a:spcPts val="0"/>
              </a:spcBef>
              <a:spcAft>
                <a:spcPts val="0"/>
              </a:spcAft>
              <a:buNone/>
            </a:pPr>
            <a:r>
              <a:rPr lang="en" sz="1300"/>
              <a:t>(est_cost_norm</a:t>
            </a:r>
            <a:r>
              <a:rPr lang="en"/>
              <a:t>)</a:t>
            </a:r>
            <a:endParaRPr/>
          </a:p>
        </p:txBody>
      </p:sp>
      <p:sp>
        <p:nvSpPr>
          <p:cNvPr id="231" name="Google Shape;231;p25"/>
          <p:cNvSpPr/>
          <p:nvPr/>
        </p:nvSpPr>
        <p:spPr>
          <a:xfrm>
            <a:off x="2519030" y="3254367"/>
            <a:ext cx="1528800" cy="7602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Recommender Outcome</a:t>
            </a:r>
            <a:endParaRPr b="1"/>
          </a:p>
          <a:p>
            <a:pPr indent="0" lvl="0" marL="0" rtl="0" algn="ctr">
              <a:spcBef>
                <a:spcPts val="0"/>
              </a:spcBef>
              <a:spcAft>
                <a:spcPts val="0"/>
              </a:spcAft>
              <a:buNone/>
            </a:pPr>
            <a:r>
              <a:rPr lang="en"/>
              <a:t>(color)</a:t>
            </a:r>
            <a:endParaRPr/>
          </a:p>
        </p:txBody>
      </p:sp>
      <p:cxnSp>
        <p:nvCxnSpPr>
          <p:cNvPr id="232" name="Google Shape;232;p25"/>
          <p:cNvCxnSpPr>
            <a:stCxn id="227" idx="2"/>
            <a:endCxn id="229" idx="0"/>
          </p:cNvCxnSpPr>
          <p:nvPr/>
        </p:nvCxnSpPr>
        <p:spPr>
          <a:xfrm flipH="1">
            <a:off x="1378525" y="1739250"/>
            <a:ext cx="1127400" cy="657300"/>
          </a:xfrm>
          <a:prstGeom prst="straightConnector1">
            <a:avLst/>
          </a:prstGeom>
          <a:noFill/>
          <a:ln cap="flat" cmpd="sng" w="9525">
            <a:solidFill>
              <a:schemeClr val="dk2"/>
            </a:solidFill>
            <a:prstDash val="solid"/>
            <a:round/>
            <a:headEnd len="med" w="med" type="none"/>
            <a:tailEnd len="med" w="med" type="triangle"/>
          </a:ln>
        </p:spPr>
      </p:cxnSp>
      <p:cxnSp>
        <p:nvCxnSpPr>
          <p:cNvPr id="233" name="Google Shape;233;p25"/>
          <p:cNvCxnSpPr>
            <a:stCxn id="228" idx="2"/>
            <a:endCxn id="229" idx="0"/>
          </p:cNvCxnSpPr>
          <p:nvPr/>
        </p:nvCxnSpPr>
        <p:spPr>
          <a:xfrm flipH="1">
            <a:off x="1378625" y="1959300"/>
            <a:ext cx="3379500" cy="437400"/>
          </a:xfrm>
          <a:prstGeom prst="straightConnector1">
            <a:avLst/>
          </a:prstGeom>
          <a:noFill/>
          <a:ln cap="flat" cmpd="sng" w="9525">
            <a:solidFill>
              <a:schemeClr val="dk2"/>
            </a:solidFill>
            <a:prstDash val="solid"/>
            <a:round/>
            <a:headEnd len="med" w="med" type="none"/>
            <a:tailEnd len="med" w="med" type="triangle"/>
          </a:ln>
        </p:spPr>
      </p:cxnSp>
      <p:sp>
        <p:nvSpPr>
          <p:cNvPr id="234" name="Google Shape;234;p25"/>
          <p:cNvSpPr/>
          <p:nvPr/>
        </p:nvSpPr>
        <p:spPr>
          <a:xfrm>
            <a:off x="2417175" y="4394550"/>
            <a:ext cx="1865700" cy="6573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Final Decision</a:t>
            </a:r>
            <a:endParaRPr b="1"/>
          </a:p>
          <a:p>
            <a:pPr indent="0" lvl="0" marL="0" rtl="0" algn="ctr">
              <a:spcBef>
                <a:spcPts val="0"/>
              </a:spcBef>
              <a:spcAft>
                <a:spcPts val="0"/>
              </a:spcAft>
              <a:buNone/>
            </a:pPr>
            <a:r>
              <a:rPr lang="en"/>
              <a:t>(CurrentCondition)</a:t>
            </a:r>
            <a:endParaRPr/>
          </a:p>
        </p:txBody>
      </p:sp>
      <p:cxnSp>
        <p:nvCxnSpPr>
          <p:cNvPr id="235" name="Google Shape;235;p25"/>
          <p:cNvCxnSpPr>
            <a:stCxn id="229" idx="2"/>
            <a:endCxn id="231" idx="1"/>
          </p:cNvCxnSpPr>
          <p:nvPr/>
        </p:nvCxnSpPr>
        <p:spPr>
          <a:xfrm>
            <a:off x="1378667" y="3156824"/>
            <a:ext cx="1140300" cy="477600"/>
          </a:xfrm>
          <a:prstGeom prst="straightConnector1">
            <a:avLst/>
          </a:prstGeom>
          <a:noFill/>
          <a:ln cap="flat" cmpd="sng" w="9525">
            <a:solidFill>
              <a:schemeClr val="dk2"/>
            </a:solidFill>
            <a:prstDash val="solid"/>
            <a:round/>
            <a:headEnd len="med" w="med" type="none"/>
            <a:tailEnd len="med" w="med" type="triangle"/>
          </a:ln>
        </p:spPr>
      </p:cxnSp>
      <p:cxnSp>
        <p:nvCxnSpPr>
          <p:cNvPr id="236" name="Google Shape;236;p25"/>
          <p:cNvCxnSpPr>
            <a:stCxn id="230" idx="2"/>
            <a:endCxn id="231" idx="3"/>
          </p:cNvCxnSpPr>
          <p:nvPr/>
        </p:nvCxnSpPr>
        <p:spPr>
          <a:xfrm flipH="1">
            <a:off x="4047908" y="3156837"/>
            <a:ext cx="1288500" cy="477600"/>
          </a:xfrm>
          <a:prstGeom prst="straightConnector1">
            <a:avLst/>
          </a:prstGeom>
          <a:noFill/>
          <a:ln cap="flat" cmpd="sng" w="9525">
            <a:solidFill>
              <a:schemeClr val="dk2"/>
            </a:solidFill>
            <a:prstDash val="solid"/>
            <a:round/>
            <a:headEnd len="med" w="med" type="none"/>
            <a:tailEnd len="med" w="med" type="triangle"/>
          </a:ln>
        </p:spPr>
      </p:cxnSp>
      <p:cxnSp>
        <p:nvCxnSpPr>
          <p:cNvPr id="237" name="Google Shape;237;p25"/>
          <p:cNvCxnSpPr>
            <a:stCxn id="229" idx="2"/>
            <a:endCxn id="234" idx="1"/>
          </p:cNvCxnSpPr>
          <p:nvPr/>
        </p:nvCxnSpPr>
        <p:spPr>
          <a:xfrm>
            <a:off x="1378667" y="3156824"/>
            <a:ext cx="1038600" cy="1566300"/>
          </a:xfrm>
          <a:prstGeom prst="straightConnector1">
            <a:avLst/>
          </a:prstGeom>
          <a:noFill/>
          <a:ln cap="flat" cmpd="sng" w="9525">
            <a:solidFill>
              <a:schemeClr val="dk2"/>
            </a:solidFill>
            <a:prstDash val="solid"/>
            <a:round/>
            <a:headEnd len="med" w="med" type="none"/>
            <a:tailEnd len="med" w="med" type="triangle"/>
          </a:ln>
        </p:spPr>
      </p:cxnSp>
      <p:cxnSp>
        <p:nvCxnSpPr>
          <p:cNvPr id="238" name="Google Shape;238;p25"/>
          <p:cNvCxnSpPr>
            <a:stCxn id="230" idx="2"/>
            <a:endCxn id="234" idx="3"/>
          </p:cNvCxnSpPr>
          <p:nvPr/>
        </p:nvCxnSpPr>
        <p:spPr>
          <a:xfrm flipH="1">
            <a:off x="4282808" y="3156837"/>
            <a:ext cx="1053600" cy="1566300"/>
          </a:xfrm>
          <a:prstGeom prst="straightConnector1">
            <a:avLst/>
          </a:prstGeom>
          <a:noFill/>
          <a:ln cap="flat" cmpd="sng" w="9525">
            <a:solidFill>
              <a:schemeClr val="dk2"/>
            </a:solidFill>
            <a:prstDash val="solid"/>
            <a:round/>
            <a:headEnd len="med" w="med" type="none"/>
            <a:tailEnd len="med" w="med" type="triangle"/>
          </a:ln>
        </p:spPr>
      </p:cxnSp>
      <p:cxnSp>
        <p:nvCxnSpPr>
          <p:cNvPr id="239" name="Google Shape;239;p25"/>
          <p:cNvCxnSpPr>
            <a:stCxn id="227" idx="2"/>
            <a:endCxn id="230" idx="0"/>
          </p:cNvCxnSpPr>
          <p:nvPr/>
        </p:nvCxnSpPr>
        <p:spPr>
          <a:xfrm>
            <a:off x="2505925" y="1739250"/>
            <a:ext cx="2830500" cy="657300"/>
          </a:xfrm>
          <a:prstGeom prst="straightConnector1">
            <a:avLst/>
          </a:prstGeom>
          <a:noFill/>
          <a:ln cap="flat" cmpd="sng" w="9525">
            <a:solidFill>
              <a:schemeClr val="dk2"/>
            </a:solidFill>
            <a:prstDash val="solid"/>
            <a:round/>
            <a:headEnd len="med" w="med" type="none"/>
            <a:tailEnd len="med" w="med" type="triangle"/>
          </a:ln>
        </p:spPr>
      </p:cxnSp>
      <p:cxnSp>
        <p:nvCxnSpPr>
          <p:cNvPr id="240" name="Google Shape;240;p25"/>
          <p:cNvCxnSpPr>
            <a:stCxn id="228" idx="2"/>
            <a:endCxn id="230" idx="0"/>
          </p:cNvCxnSpPr>
          <p:nvPr/>
        </p:nvCxnSpPr>
        <p:spPr>
          <a:xfrm>
            <a:off x="4758125" y="1959300"/>
            <a:ext cx="578400" cy="437400"/>
          </a:xfrm>
          <a:prstGeom prst="straightConnector1">
            <a:avLst/>
          </a:prstGeom>
          <a:noFill/>
          <a:ln cap="flat" cmpd="sng" w="9525">
            <a:solidFill>
              <a:schemeClr val="dk2"/>
            </a:solidFill>
            <a:prstDash val="solid"/>
            <a:round/>
            <a:headEnd len="med" w="med" type="none"/>
            <a:tailEnd len="med" w="med" type="triangle"/>
          </a:ln>
        </p:spPr>
      </p:cxnSp>
      <p:sp>
        <p:nvSpPr>
          <p:cNvPr id="241" name="Google Shape;241;p25"/>
          <p:cNvSpPr/>
          <p:nvPr/>
        </p:nvSpPr>
        <p:spPr>
          <a:xfrm>
            <a:off x="446175" y="3201575"/>
            <a:ext cx="5937900" cy="18999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5"/>
          <p:cNvSpPr txBox="1"/>
          <p:nvPr/>
        </p:nvSpPr>
        <p:spPr>
          <a:xfrm>
            <a:off x="7176475" y="3019950"/>
            <a:ext cx="19479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Nunito"/>
                <a:ea typeface="Nunito"/>
                <a:cs typeface="Nunito"/>
                <a:sym typeface="Nunito"/>
              </a:rPr>
              <a:t>Recommender Outcome and Final Decision are generated by </a:t>
            </a:r>
            <a:r>
              <a:rPr lang="en" sz="2000">
                <a:solidFill>
                  <a:schemeClr val="accent2"/>
                </a:solidFill>
                <a:latin typeface="Nunito"/>
                <a:ea typeface="Nunito"/>
                <a:cs typeface="Nunito"/>
                <a:sym typeface="Nunito"/>
              </a:rPr>
              <a:t>Bayesian Belief Network</a:t>
            </a:r>
            <a:endParaRPr sz="2000">
              <a:solidFill>
                <a:schemeClr val="accent2"/>
              </a:solidFill>
              <a:latin typeface="Nunito"/>
              <a:ea typeface="Nunito"/>
              <a:cs typeface="Nunito"/>
              <a:sym typeface="Nunito"/>
            </a:endParaRPr>
          </a:p>
        </p:txBody>
      </p:sp>
      <p:sp>
        <p:nvSpPr>
          <p:cNvPr id="243" name="Google Shape;243;p25"/>
          <p:cNvSpPr/>
          <p:nvPr/>
        </p:nvSpPr>
        <p:spPr>
          <a:xfrm>
            <a:off x="6523475" y="4011825"/>
            <a:ext cx="513600" cy="231300"/>
          </a:xfrm>
          <a:prstGeom prst="lef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4" name="Google Shape;244;p25"/>
          <p:cNvCxnSpPr>
            <a:stCxn id="231" idx="2"/>
            <a:endCxn id="234" idx="0"/>
          </p:cNvCxnSpPr>
          <p:nvPr/>
        </p:nvCxnSpPr>
        <p:spPr>
          <a:xfrm>
            <a:off x="3283430" y="4014567"/>
            <a:ext cx="66600" cy="380100"/>
          </a:xfrm>
          <a:prstGeom prst="straightConnector1">
            <a:avLst/>
          </a:prstGeom>
          <a:noFill/>
          <a:ln cap="flat" cmpd="sng" w="9525">
            <a:solidFill>
              <a:srgbClr val="000000"/>
            </a:solidFill>
            <a:prstDash val="solid"/>
            <a:round/>
            <a:headEnd len="med" w="med" type="none"/>
            <a:tailEnd len="med" w="med" type="stealth"/>
          </a:ln>
        </p:spPr>
      </p:cxnSp>
      <p:sp>
        <p:nvSpPr>
          <p:cNvPr id="245" name="Google Shape;245;p25"/>
          <p:cNvSpPr txBox="1"/>
          <p:nvPr>
            <p:ph idx="4294967295" type="title"/>
          </p:nvPr>
        </p:nvSpPr>
        <p:spPr>
          <a:xfrm>
            <a:off x="160800" y="-872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a:t>
            </a:r>
            <a:r>
              <a:rPr lang="en"/>
              <a:t> Three Layer Generative Model</a:t>
            </a:r>
            <a:endParaRPr/>
          </a:p>
        </p:txBody>
      </p:sp>
      <p:sp>
        <p:nvSpPr>
          <p:cNvPr id="246" name="Google Shape;246;p25"/>
          <p:cNvSpPr/>
          <p:nvPr/>
        </p:nvSpPr>
        <p:spPr>
          <a:xfrm>
            <a:off x="6175238" y="1144175"/>
            <a:ext cx="372600" cy="142500"/>
          </a:xfrm>
          <a:prstGeom prst="lef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5"/>
          <p:cNvSpPr txBox="1"/>
          <p:nvPr/>
        </p:nvSpPr>
        <p:spPr>
          <a:xfrm>
            <a:off x="6608450" y="992225"/>
            <a:ext cx="23646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accent2"/>
                </a:solidFill>
                <a:latin typeface="Nunito"/>
                <a:ea typeface="Nunito"/>
                <a:cs typeface="Nunito"/>
                <a:sym typeface="Nunito"/>
              </a:rPr>
              <a:t>Best-fit distribution</a:t>
            </a:r>
            <a:endParaRPr sz="1700">
              <a:latin typeface="Nunito"/>
              <a:ea typeface="Nunito"/>
              <a:cs typeface="Nunito"/>
              <a:sym typeface="Nunito"/>
            </a:endParaRPr>
          </a:p>
        </p:txBody>
      </p:sp>
      <p:sp>
        <p:nvSpPr>
          <p:cNvPr id="248" name="Google Shape;248;p25"/>
          <p:cNvSpPr/>
          <p:nvPr/>
        </p:nvSpPr>
        <p:spPr>
          <a:xfrm>
            <a:off x="6317138" y="2578000"/>
            <a:ext cx="372600" cy="142500"/>
          </a:xfrm>
          <a:prstGeom prst="lef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5"/>
          <p:cNvSpPr txBox="1"/>
          <p:nvPr/>
        </p:nvSpPr>
        <p:spPr>
          <a:xfrm>
            <a:off x="6749525" y="2288325"/>
            <a:ext cx="22926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accent2"/>
                </a:solidFill>
                <a:latin typeface="Nunito"/>
                <a:ea typeface="Nunito"/>
                <a:cs typeface="Nunito"/>
                <a:sym typeface="Nunito"/>
              </a:rPr>
              <a:t>Bayesian Hierarchical Modeling</a:t>
            </a:r>
            <a:endParaRPr sz="1000">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par>
                                <p:cTn fill="hold" nodeType="with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par>
                                <p:cTn fill="hold" nodeType="with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6"/>
          <p:cNvSpPr txBox="1"/>
          <p:nvPr>
            <p:ph type="title"/>
          </p:nvPr>
        </p:nvSpPr>
        <p:spPr>
          <a:xfrm>
            <a:off x="419775" y="613025"/>
            <a:ext cx="53010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Order Volume by Zip Zone Pair? </a:t>
            </a:r>
            <a:endParaRPr/>
          </a:p>
        </p:txBody>
      </p:sp>
      <p:pic>
        <p:nvPicPr>
          <p:cNvPr id="255" name="Google Shape;255;p26"/>
          <p:cNvPicPr preferRelativeResize="0"/>
          <p:nvPr/>
        </p:nvPicPr>
        <p:blipFill>
          <a:blip r:embed="rId3">
            <a:alphaModFix/>
          </a:blip>
          <a:stretch>
            <a:fillRect/>
          </a:stretch>
        </p:blipFill>
        <p:spPr>
          <a:xfrm>
            <a:off x="4697150" y="1597875"/>
            <a:ext cx="4283350" cy="2964525"/>
          </a:xfrm>
          <a:prstGeom prst="rect">
            <a:avLst/>
          </a:prstGeom>
          <a:noFill/>
          <a:ln>
            <a:noFill/>
          </a:ln>
        </p:spPr>
      </p:pic>
      <p:pic>
        <p:nvPicPr>
          <p:cNvPr id="256" name="Google Shape;256;p26"/>
          <p:cNvPicPr preferRelativeResize="0"/>
          <p:nvPr/>
        </p:nvPicPr>
        <p:blipFill>
          <a:blip r:embed="rId4">
            <a:alphaModFix/>
          </a:blip>
          <a:stretch>
            <a:fillRect/>
          </a:stretch>
        </p:blipFill>
        <p:spPr>
          <a:xfrm>
            <a:off x="0" y="1597875"/>
            <a:ext cx="4628474" cy="2856850"/>
          </a:xfrm>
          <a:prstGeom prst="rect">
            <a:avLst/>
          </a:prstGeom>
          <a:noFill/>
          <a:ln>
            <a:noFill/>
          </a:ln>
        </p:spPr>
      </p:pic>
      <p:sp>
        <p:nvSpPr>
          <p:cNvPr id="257" name="Google Shape;257;p26"/>
          <p:cNvSpPr txBox="1"/>
          <p:nvPr/>
        </p:nvSpPr>
        <p:spPr>
          <a:xfrm>
            <a:off x="432100" y="4562400"/>
            <a:ext cx="8196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1" name="Shape 261"/>
        <p:cNvGrpSpPr/>
        <p:nvPr/>
      </p:nvGrpSpPr>
      <p:grpSpPr>
        <a:xfrm>
          <a:off x="0" y="0"/>
          <a:ext cx="0" cy="0"/>
          <a:chOff x="0" y="0"/>
          <a:chExt cx="0" cy="0"/>
        </a:xfrm>
      </p:grpSpPr>
      <p:sp>
        <p:nvSpPr>
          <p:cNvPr id="262" name="Google Shape;262;p27"/>
          <p:cNvSpPr txBox="1"/>
          <p:nvPr>
            <p:ph type="title"/>
          </p:nvPr>
        </p:nvSpPr>
        <p:spPr>
          <a:xfrm>
            <a:off x="533050" y="628300"/>
            <a:ext cx="8476800" cy="57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t>Fitting Distributions to Continuous Independent Columns</a:t>
            </a:r>
            <a:endParaRPr sz="2300"/>
          </a:p>
        </p:txBody>
      </p:sp>
      <p:sp>
        <p:nvSpPr>
          <p:cNvPr id="263" name="Google Shape;263;p27"/>
          <p:cNvSpPr txBox="1"/>
          <p:nvPr/>
        </p:nvSpPr>
        <p:spPr>
          <a:xfrm>
            <a:off x="5302150" y="2891050"/>
            <a:ext cx="3707700" cy="16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Order_distance ~ Beta(α=</a:t>
            </a:r>
            <a:r>
              <a:rPr lang="en">
                <a:highlight>
                  <a:srgbClr val="FFFFFF"/>
                </a:highlight>
              </a:rPr>
              <a:t>1.617, β=14.258)</a:t>
            </a:r>
            <a:endParaRPr>
              <a:highlight>
                <a:srgbClr val="FFFFFF"/>
              </a:highlight>
            </a:endParaRPr>
          </a:p>
          <a:p>
            <a:pPr indent="0" lvl="0" marL="0" rtl="0" algn="l">
              <a:spcBef>
                <a:spcPts val="0"/>
              </a:spcBef>
              <a:spcAft>
                <a:spcPts val="0"/>
              </a:spcAft>
              <a:buNone/>
            </a:pPr>
            <a:r>
              <a:t/>
            </a:r>
            <a:endParaRPr sz="1050">
              <a:highlight>
                <a:srgbClr val="FFFFFF"/>
              </a:highlight>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From Z3 to Z3</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KS-test result:</a:t>
            </a:r>
            <a:endParaRPr>
              <a:latin typeface="Nunito"/>
              <a:ea typeface="Nunito"/>
              <a:cs typeface="Nunito"/>
              <a:sym typeface="Nunito"/>
            </a:endParaRPr>
          </a:p>
          <a:p>
            <a:pPr indent="0" lvl="0" marL="457200" rtl="0" algn="l">
              <a:spcBef>
                <a:spcPts val="0"/>
              </a:spcBef>
              <a:spcAft>
                <a:spcPts val="0"/>
              </a:spcAft>
              <a:buNone/>
            </a:pPr>
            <a:r>
              <a:rPr lang="en">
                <a:highlight>
                  <a:srgbClr val="FFFFFF"/>
                </a:highlight>
              </a:rPr>
              <a:t>Statistic = 0.0354, p-value = 7.246e-15</a:t>
            </a:r>
            <a:endParaRPr>
              <a:highlight>
                <a:srgbClr val="FFFFFF"/>
              </a:highlight>
            </a:endParaRPr>
          </a:p>
          <a:p>
            <a:pPr indent="0" lvl="0" marL="457200" rtl="0" algn="l">
              <a:spcBef>
                <a:spcPts val="0"/>
              </a:spcBef>
              <a:spcAft>
                <a:spcPts val="0"/>
              </a:spcAft>
              <a:buNone/>
            </a:pPr>
            <a:r>
              <a:t/>
            </a:r>
            <a:endParaRPr>
              <a:latin typeface="Nunito"/>
              <a:ea typeface="Nunito"/>
              <a:cs typeface="Nunito"/>
              <a:sym typeface="Nunito"/>
            </a:endParaRPr>
          </a:p>
        </p:txBody>
      </p:sp>
      <p:sp>
        <p:nvSpPr>
          <p:cNvPr id="264" name="Google Shape;264;p27"/>
          <p:cNvSpPr txBox="1"/>
          <p:nvPr/>
        </p:nvSpPr>
        <p:spPr>
          <a:xfrm>
            <a:off x="5101125" y="1480075"/>
            <a:ext cx="3707700" cy="831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a:t>Continuous Columns:</a:t>
            </a:r>
            <a:endParaRPr/>
          </a:p>
          <a:p>
            <a:pPr indent="-317500" lvl="0" marL="914400" rtl="0" algn="l">
              <a:spcBef>
                <a:spcPts val="0"/>
              </a:spcBef>
              <a:spcAft>
                <a:spcPts val="0"/>
              </a:spcAft>
              <a:buSzPts val="1400"/>
              <a:buChar char="●"/>
            </a:pPr>
            <a:r>
              <a:rPr lang="en"/>
              <a:t>o</a:t>
            </a:r>
            <a:r>
              <a:rPr lang="en"/>
              <a:t>rder_origin_weight</a:t>
            </a:r>
            <a:endParaRPr/>
          </a:p>
          <a:p>
            <a:pPr indent="-317500" lvl="0" marL="914400" rtl="0" algn="l">
              <a:spcBef>
                <a:spcPts val="0"/>
              </a:spcBef>
              <a:spcAft>
                <a:spcPts val="0"/>
              </a:spcAft>
              <a:buSzPts val="1400"/>
              <a:buChar char="●"/>
            </a:pPr>
            <a:r>
              <a:rPr lang="en"/>
              <a:t>order_distance</a:t>
            </a:r>
            <a:endParaRPr/>
          </a:p>
        </p:txBody>
      </p:sp>
      <p:pic>
        <p:nvPicPr>
          <p:cNvPr id="265" name="Google Shape;265;p27"/>
          <p:cNvPicPr preferRelativeResize="0"/>
          <p:nvPr/>
        </p:nvPicPr>
        <p:blipFill>
          <a:blip r:embed="rId3">
            <a:alphaModFix/>
          </a:blip>
          <a:stretch>
            <a:fillRect/>
          </a:stretch>
        </p:blipFill>
        <p:spPr>
          <a:xfrm>
            <a:off x="396950" y="1275700"/>
            <a:ext cx="4897133" cy="38678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8"/>
          <p:cNvSpPr txBox="1"/>
          <p:nvPr>
            <p:ph type="title"/>
          </p:nvPr>
        </p:nvSpPr>
        <p:spPr>
          <a:xfrm>
            <a:off x="533050" y="628300"/>
            <a:ext cx="8476800" cy="57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t>Fitting Distributions to Continuous Independent Columns</a:t>
            </a:r>
            <a:endParaRPr sz="2300"/>
          </a:p>
        </p:txBody>
      </p:sp>
      <p:sp>
        <p:nvSpPr>
          <p:cNvPr id="271" name="Google Shape;271;p28"/>
          <p:cNvSpPr txBox="1"/>
          <p:nvPr/>
        </p:nvSpPr>
        <p:spPr>
          <a:xfrm>
            <a:off x="5294075" y="3702450"/>
            <a:ext cx="3849900" cy="100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sz="1500">
                <a:latin typeface="Raleway"/>
                <a:ea typeface="Raleway"/>
                <a:cs typeface="Raleway"/>
                <a:sym typeface="Raleway"/>
              </a:rPr>
              <a:t>Order_distance ~ Beta(α=</a:t>
            </a:r>
            <a:r>
              <a:rPr lang="en" sz="1500">
                <a:highlight>
                  <a:srgbClr val="FFFFFF"/>
                </a:highlight>
                <a:latin typeface="Raleway"/>
                <a:ea typeface="Raleway"/>
                <a:cs typeface="Raleway"/>
                <a:sym typeface="Raleway"/>
              </a:rPr>
              <a:t>1.617, β=14.258)</a:t>
            </a:r>
            <a:endParaRPr sz="1500">
              <a:highlight>
                <a:srgbClr val="FFFFFF"/>
              </a:highlight>
              <a:latin typeface="Raleway"/>
              <a:ea typeface="Raleway"/>
              <a:cs typeface="Raleway"/>
              <a:sym typeface="Raleway"/>
            </a:endParaRPr>
          </a:p>
          <a:p>
            <a:pPr indent="0" lvl="0" marL="0" rtl="0" algn="l">
              <a:spcBef>
                <a:spcPts val="0"/>
              </a:spcBef>
              <a:spcAft>
                <a:spcPts val="0"/>
              </a:spcAft>
              <a:buNone/>
            </a:pPr>
            <a:r>
              <a:t/>
            </a:r>
            <a:endParaRPr sz="1050">
              <a:highlight>
                <a:srgbClr val="FFFFFF"/>
              </a:highlight>
            </a:endParaRPr>
          </a:p>
          <a:p>
            <a:pPr indent="0" lvl="0" marL="457200" rtl="0" algn="l">
              <a:spcBef>
                <a:spcPts val="0"/>
              </a:spcBef>
              <a:spcAft>
                <a:spcPts val="0"/>
              </a:spcAft>
              <a:buNone/>
            </a:pPr>
            <a:r>
              <a:t/>
            </a:r>
            <a:endParaRPr>
              <a:latin typeface="Nunito"/>
              <a:ea typeface="Nunito"/>
              <a:cs typeface="Nunito"/>
              <a:sym typeface="Nunito"/>
            </a:endParaRPr>
          </a:p>
        </p:txBody>
      </p:sp>
      <p:sp>
        <p:nvSpPr>
          <p:cNvPr id="272" name="Google Shape;272;p28"/>
          <p:cNvSpPr txBox="1"/>
          <p:nvPr/>
        </p:nvSpPr>
        <p:spPr>
          <a:xfrm>
            <a:off x="5294075" y="1480075"/>
            <a:ext cx="3514800" cy="1800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sz="1500">
                <a:latin typeface="Raleway"/>
                <a:ea typeface="Raleway"/>
                <a:cs typeface="Raleway"/>
                <a:sym typeface="Raleway"/>
              </a:rPr>
              <a:t>Continuous Columns:</a:t>
            </a:r>
            <a:endParaRPr sz="1500">
              <a:latin typeface="Raleway"/>
              <a:ea typeface="Raleway"/>
              <a:cs typeface="Raleway"/>
              <a:sym typeface="Raleway"/>
            </a:endParaRPr>
          </a:p>
          <a:p>
            <a:pPr indent="-323850" lvl="0" marL="914400" rtl="0" algn="l">
              <a:spcBef>
                <a:spcPts val="0"/>
              </a:spcBef>
              <a:spcAft>
                <a:spcPts val="0"/>
              </a:spcAft>
              <a:buSzPts val="1500"/>
              <a:buFont typeface="Raleway"/>
              <a:buChar char="-"/>
            </a:pPr>
            <a:r>
              <a:rPr lang="en" sz="1500">
                <a:latin typeface="Raleway"/>
                <a:ea typeface="Raleway"/>
                <a:cs typeface="Raleway"/>
                <a:sym typeface="Raleway"/>
              </a:rPr>
              <a:t>order weight</a:t>
            </a:r>
            <a:endParaRPr sz="1500">
              <a:latin typeface="Raleway"/>
              <a:ea typeface="Raleway"/>
              <a:cs typeface="Raleway"/>
              <a:sym typeface="Raleway"/>
            </a:endParaRPr>
          </a:p>
          <a:p>
            <a:pPr indent="-323850" lvl="0" marL="914400" rtl="0" algn="l">
              <a:spcBef>
                <a:spcPts val="0"/>
              </a:spcBef>
              <a:spcAft>
                <a:spcPts val="0"/>
              </a:spcAft>
              <a:buSzPts val="1500"/>
              <a:buFont typeface="Raleway"/>
              <a:buChar char="-"/>
            </a:pPr>
            <a:r>
              <a:rPr lang="en" sz="1500">
                <a:latin typeface="Raleway"/>
                <a:ea typeface="Raleway"/>
                <a:cs typeface="Raleway"/>
                <a:sym typeface="Raleway"/>
              </a:rPr>
              <a:t>order distance</a:t>
            </a:r>
            <a:endParaRPr sz="1500">
              <a:latin typeface="Raleway"/>
              <a:ea typeface="Raleway"/>
              <a:cs typeface="Raleway"/>
              <a:sym typeface="Raleway"/>
            </a:endParaRPr>
          </a:p>
          <a:p>
            <a:pPr indent="0" lvl="0" marL="0" rtl="0" algn="l">
              <a:spcBef>
                <a:spcPts val="0"/>
              </a:spcBef>
              <a:spcAft>
                <a:spcPts val="0"/>
              </a:spcAft>
              <a:buNone/>
            </a:pPr>
            <a:r>
              <a:t/>
            </a:r>
            <a:endParaRPr sz="1500">
              <a:latin typeface="Raleway"/>
              <a:ea typeface="Raleway"/>
              <a:cs typeface="Raleway"/>
              <a:sym typeface="Raleway"/>
            </a:endParaRPr>
          </a:p>
          <a:p>
            <a:pPr indent="0" lvl="0" marL="0" rtl="0" algn="l">
              <a:spcBef>
                <a:spcPts val="0"/>
              </a:spcBef>
              <a:spcAft>
                <a:spcPts val="0"/>
              </a:spcAft>
              <a:buNone/>
            </a:pPr>
            <a:r>
              <a:t/>
            </a:r>
            <a:endParaRPr sz="1500">
              <a:latin typeface="Raleway"/>
              <a:ea typeface="Raleway"/>
              <a:cs typeface="Raleway"/>
              <a:sym typeface="Raleway"/>
            </a:endParaRPr>
          </a:p>
          <a:p>
            <a:pPr indent="0" lvl="0" marL="0" rtl="0" algn="l">
              <a:spcBef>
                <a:spcPts val="0"/>
              </a:spcBef>
              <a:spcAft>
                <a:spcPts val="0"/>
              </a:spcAft>
              <a:buNone/>
            </a:pPr>
            <a:r>
              <a:rPr lang="en" sz="1500">
                <a:latin typeface="Raleway"/>
                <a:ea typeface="Raleway"/>
                <a:cs typeface="Raleway"/>
                <a:sym typeface="Raleway"/>
              </a:rPr>
              <a:t>	Plot shows all 13,270 orders </a:t>
            </a:r>
            <a:endParaRPr sz="1500">
              <a:latin typeface="Raleway"/>
              <a:ea typeface="Raleway"/>
              <a:cs typeface="Raleway"/>
              <a:sym typeface="Raleway"/>
            </a:endParaRPr>
          </a:p>
          <a:p>
            <a:pPr indent="457200" lvl="0" marL="0" rtl="0" algn="l">
              <a:spcBef>
                <a:spcPts val="0"/>
              </a:spcBef>
              <a:spcAft>
                <a:spcPts val="0"/>
              </a:spcAft>
              <a:buNone/>
            </a:pPr>
            <a:r>
              <a:rPr lang="en" sz="1500">
                <a:latin typeface="Raleway"/>
                <a:ea typeface="Raleway"/>
                <a:cs typeface="Raleway"/>
                <a:sym typeface="Raleway"/>
              </a:rPr>
              <a:t>from Z3 to Z3 in our data.</a:t>
            </a:r>
            <a:endParaRPr sz="1500">
              <a:latin typeface="Raleway"/>
              <a:ea typeface="Raleway"/>
              <a:cs typeface="Raleway"/>
              <a:sym typeface="Raleway"/>
            </a:endParaRPr>
          </a:p>
        </p:txBody>
      </p:sp>
      <p:pic>
        <p:nvPicPr>
          <p:cNvPr id="273" name="Google Shape;273;p28"/>
          <p:cNvPicPr preferRelativeResize="0"/>
          <p:nvPr/>
        </p:nvPicPr>
        <p:blipFill>
          <a:blip r:embed="rId3">
            <a:alphaModFix/>
          </a:blip>
          <a:stretch>
            <a:fillRect/>
          </a:stretch>
        </p:blipFill>
        <p:spPr>
          <a:xfrm>
            <a:off x="396950" y="1275700"/>
            <a:ext cx="4897133" cy="38678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9"/>
          <p:cNvSpPr txBox="1"/>
          <p:nvPr>
            <p:ph type="title"/>
          </p:nvPr>
        </p:nvSpPr>
        <p:spPr>
          <a:xfrm>
            <a:off x="393925" y="573375"/>
            <a:ext cx="85551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Multinomial Distribution to Discrete Independent Columns</a:t>
            </a:r>
            <a:endParaRPr/>
          </a:p>
        </p:txBody>
      </p:sp>
      <p:pic>
        <p:nvPicPr>
          <p:cNvPr id="279" name="Google Shape;279;p29"/>
          <p:cNvPicPr preferRelativeResize="0"/>
          <p:nvPr/>
        </p:nvPicPr>
        <p:blipFill>
          <a:blip r:embed="rId3">
            <a:alphaModFix/>
          </a:blip>
          <a:stretch>
            <a:fillRect/>
          </a:stretch>
        </p:blipFill>
        <p:spPr>
          <a:xfrm>
            <a:off x="340426" y="1597875"/>
            <a:ext cx="5363775" cy="3304000"/>
          </a:xfrm>
          <a:prstGeom prst="rect">
            <a:avLst/>
          </a:prstGeom>
          <a:noFill/>
          <a:ln>
            <a:noFill/>
          </a:ln>
        </p:spPr>
      </p:pic>
      <p:sp>
        <p:nvSpPr>
          <p:cNvPr id="280" name="Google Shape;280;p29"/>
          <p:cNvSpPr txBox="1"/>
          <p:nvPr/>
        </p:nvSpPr>
        <p:spPr>
          <a:xfrm>
            <a:off x="6494700" y="1648350"/>
            <a:ext cx="2149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400">
              <a:latin typeface="Nunito"/>
              <a:ea typeface="Nunito"/>
              <a:cs typeface="Nunito"/>
              <a:sym typeface="Nunito"/>
            </a:endParaRPr>
          </a:p>
        </p:txBody>
      </p:sp>
      <p:sp>
        <p:nvSpPr>
          <p:cNvPr id="281" name="Google Shape;281;p29"/>
          <p:cNvSpPr txBox="1"/>
          <p:nvPr/>
        </p:nvSpPr>
        <p:spPr>
          <a:xfrm>
            <a:off x="5613525" y="1648350"/>
            <a:ext cx="3251400" cy="13236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sz="1500">
                <a:latin typeface="Raleway"/>
                <a:ea typeface="Raleway"/>
                <a:cs typeface="Raleway"/>
                <a:sym typeface="Raleway"/>
              </a:rPr>
              <a:t>Discrete</a:t>
            </a:r>
            <a:r>
              <a:rPr lang="en" sz="1500">
                <a:latin typeface="Raleway"/>
                <a:ea typeface="Raleway"/>
                <a:cs typeface="Raleway"/>
                <a:sym typeface="Raleway"/>
              </a:rPr>
              <a:t> Columns:</a:t>
            </a:r>
            <a:endParaRPr sz="1500">
              <a:latin typeface="Raleway"/>
              <a:ea typeface="Raleway"/>
              <a:cs typeface="Raleway"/>
              <a:sym typeface="Raleway"/>
            </a:endParaRPr>
          </a:p>
          <a:p>
            <a:pPr indent="-323850" lvl="0" marL="914400" rtl="0" algn="l">
              <a:spcBef>
                <a:spcPts val="0"/>
              </a:spcBef>
              <a:spcAft>
                <a:spcPts val="0"/>
              </a:spcAft>
              <a:buSzPts val="1500"/>
              <a:buFont typeface="Raleway"/>
              <a:buChar char="-"/>
            </a:pPr>
            <a:r>
              <a:rPr lang="en" sz="1500">
                <a:latin typeface="Raleway"/>
                <a:ea typeface="Raleway"/>
                <a:cs typeface="Raleway"/>
                <a:sym typeface="Raleway"/>
              </a:rPr>
              <a:t>lead days</a:t>
            </a:r>
            <a:endParaRPr sz="1500">
              <a:latin typeface="Raleway"/>
              <a:ea typeface="Raleway"/>
              <a:cs typeface="Raleway"/>
              <a:sym typeface="Raleway"/>
            </a:endParaRPr>
          </a:p>
          <a:p>
            <a:pPr indent="-323850" lvl="0" marL="914400" rtl="0" algn="l">
              <a:spcBef>
                <a:spcPts val="0"/>
              </a:spcBef>
              <a:spcAft>
                <a:spcPts val="0"/>
              </a:spcAft>
              <a:buSzPts val="1500"/>
              <a:buFont typeface="Raleway"/>
              <a:buChar char="-"/>
            </a:pPr>
            <a:r>
              <a:rPr lang="en" sz="1500">
                <a:latin typeface="Raleway"/>
                <a:ea typeface="Raleway"/>
                <a:cs typeface="Raleway"/>
                <a:sym typeface="Raleway"/>
              </a:rPr>
              <a:t>week ID</a:t>
            </a:r>
            <a:endParaRPr sz="1500">
              <a:latin typeface="Raleway"/>
              <a:ea typeface="Raleway"/>
              <a:cs typeface="Raleway"/>
              <a:sym typeface="Raleway"/>
            </a:endParaRPr>
          </a:p>
          <a:p>
            <a:pPr indent="-323850" lvl="0" marL="914400" rtl="0" algn="l">
              <a:spcBef>
                <a:spcPts val="0"/>
              </a:spcBef>
              <a:spcAft>
                <a:spcPts val="0"/>
              </a:spcAft>
              <a:buSzPts val="1500"/>
              <a:buFont typeface="Raleway"/>
              <a:buChar char="-"/>
            </a:pPr>
            <a:r>
              <a:rPr lang="en" sz="1500">
                <a:latin typeface="Raleway"/>
                <a:ea typeface="Raleway"/>
                <a:cs typeface="Raleway"/>
                <a:sym typeface="Raleway"/>
              </a:rPr>
              <a:t>number of order stops</a:t>
            </a:r>
            <a:endParaRPr sz="1500">
              <a:latin typeface="Raleway"/>
              <a:ea typeface="Raleway"/>
              <a:cs typeface="Raleway"/>
              <a:sym typeface="Raleway"/>
            </a:endParaRPr>
          </a:p>
          <a:p>
            <a:pPr indent="0" lvl="0" marL="45720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0"/>
          <p:cNvSpPr txBox="1"/>
          <p:nvPr>
            <p:ph type="title"/>
          </p:nvPr>
        </p:nvSpPr>
        <p:spPr>
          <a:xfrm>
            <a:off x="618875" y="531500"/>
            <a:ext cx="50361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Bayesian Hierarchical Model</a:t>
            </a:r>
            <a:endParaRPr/>
          </a:p>
        </p:txBody>
      </p:sp>
      <p:sp>
        <p:nvSpPr>
          <p:cNvPr id="287" name="Google Shape;287;p30"/>
          <p:cNvSpPr txBox="1"/>
          <p:nvPr>
            <p:ph idx="1" type="body"/>
          </p:nvPr>
        </p:nvSpPr>
        <p:spPr>
          <a:xfrm>
            <a:off x="618875" y="1530800"/>
            <a:ext cx="8030400" cy="1547100"/>
          </a:xfrm>
          <a:prstGeom prst="rect">
            <a:avLst/>
          </a:prstGeom>
        </p:spPr>
        <p:txBody>
          <a:bodyPr anchorCtr="0" anchor="t" bIns="91425" lIns="91425" spcFirstLastPara="1" rIns="91425" wrap="square" tIns="91425">
            <a:normAutofit fontScale="25000" lnSpcReduction="10000"/>
          </a:bodyPr>
          <a:lstStyle/>
          <a:p>
            <a:pPr indent="0" lvl="0" marL="0" rtl="0" algn="l">
              <a:lnSpc>
                <a:spcPct val="100000"/>
              </a:lnSpc>
              <a:spcBef>
                <a:spcPts val="1200"/>
              </a:spcBef>
              <a:spcAft>
                <a:spcPts val="0"/>
              </a:spcAft>
              <a:buNone/>
            </a:pPr>
            <a:r>
              <a:rPr b="1" lang="en" sz="7225">
                <a:solidFill>
                  <a:srgbClr val="292929"/>
                </a:solidFill>
                <a:highlight>
                  <a:srgbClr val="FFFFFF"/>
                </a:highlight>
              </a:rPr>
              <a:t>Bayesian: </a:t>
            </a:r>
            <a:endParaRPr b="1" sz="7225">
              <a:solidFill>
                <a:srgbClr val="292929"/>
              </a:solidFill>
              <a:highlight>
                <a:srgbClr val="FFFFFF"/>
              </a:highlight>
            </a:endParaRPr>
          </a:p>
          <a:p>
            <a:pPr indent="0" lvl="0" marL="0" rtl="0" algn="l">
              <a:lnSpc>
                <a:spcPct val="100000"/>
              </a:lnSpc>
              <a:spcBef>
                <a:spcPts val="1200"/>
              </a:spcBef>
              <a:spcAft>
                <a:spcPts val="1200"/>
              </a:spcAft>
              <a:buNone/>
            </a:pPr>
            <a:r>
              <a:rPr lang="en" sz="6400">
                <a:solidFill>
                  <a:srgbClr val="292929"/>
                </a:solidFill>
                <a:highlight>
                  <a:srgbClr val="FFFFFF"/>
                </a:highlight>
              </a:rPr>
              <a:t>This model takes into account the uncertainty in the observed data (by updating the priors) and computes the corresponding uncertainty in the predicted data (posterior) </a:t>
            </a:r>
            <a:r>
              <a:rPr lang="en" sz="6400">
                <a:solidFill>
                  <a:schemeClr val="dk2"/>
                </a:solidFill>
                <a:highlight>
                  <a:schemeClr val="lt1"/>
                </a:highlight>
              </a:rPr>
              <a:t>in an iterative process </a:t>
            </a:r>
            <a:r>
              <a:rPr lang="en" sz="6400">
                <a:solidFill>
                  <a:srgbClr val="292929"/>
                </a:solidFill>
                <a:highlight>
                  <a:srgbClr val="FFFFFF"/>
                </a:highlight>
              </a:rPr>
              <a:t>using </a:t>
            </a:r>
            <a:r>
              <a:rPr lang="en" sz="6400">
                <a:solidFill>
                  <a:schemeClr val="accent3"/>
                </a:solidFill>
                <a:highlight>
                  <a:srgbClr val="FFFFFF"/>
                </a:highlight>
              </a:rPr>
              <a:t>Bayes’ Theorem</a:t>
            </a:r>
            <a:r>
              <a:rPr lang="en" sz="6400">
                <a:solidFill>
                  <a:schemeClr val="dk2"/>
                </a:solidFill>
                <a:highlight>
                  <a:srgbClr val="FFFFFF"/>
                </a:highlight>
              </a:rPr>
              <a:t>.</a:t>
            </a:r>
            <a:br>
              <a:rPr lang="en" sz="6400">
                <a:solidFill>
                  <a:schemeClr val="accent3"/>
                </a:solidFill>
                <a:highlight>
                  <a:srgbClr val="FFFFFF"/>
                </a:highlight>
              </a:rPr>
            </a:br>
            <a:endParaRPr b="1" sz="6400">
              <a:solidFill>
                <a:schemeClr val="accent3"/>
              </a:solidFill>
              <a:highlight>
                <a:srgbClr val="FFFFFF"/>
              </a:highlight>
            </a:endParaRPr>
          </a:p>
        </p:txBody>
      </p:sp>
      <p:sp>
        <p:nvSpPr>
          <p:cNvPr id="288" name="Google Shape;288;p30"/>
          <p:cNvSpPr txBox="1"/>
          <p:nvPr>
            <p:ph idx="1" type="body"/>
          </p:nvPr>
        </p:nvSpPr>
        <p:spPr>
          <a:xfrm>
            <a:off x="618875" y="2918300"/>
            <a:ext cx="8030400" cy="1547100"/>
          </a:xfrm>
          <a:prstGeom prst="rect">
            <a:avLst/>
          </a:prstGeom>
        </p:spPr>
        <p:txBody>
          <a:bodyPr anchorCtr="0" anchor="t" bIns="91425" lIns="91425" spcFirstLastPara="1" rIns="91425" wrap="square" tIns="91425">
            <a:normAutofit/>
          </a:bodyPr>
          <a:lstStyle/>
          <a:p>
            <a:pPr indent="0" lvl="0" marL="0" rtl="0" algn="l">
              <a:lnSpc>
                <a:spcPct val="100000"/>
              </a:lnSpc>
              <a:spcBef>
                <a:spcPts val="1200"/>
              </a:spcBef>
              <a:spcAft>
                <a:spcPts val="0"/>
              </a:spcAft>
              <a:buNone/>
            </a:pPr>
            <a:r>
              <a:rPr b="1" lang="en" sz="1800">
                <a:solidFill>
                  <a:srgbClr val="292929"/>
                </a:solidFill>
                <a:highlight>
                  <a:srgbClr val="FFFFFF"/>
                </a:highlight>
              </a:rPr>
              <a:t>Hierarchical</a:t>
            </a:r>
            <a:r>
              <a:rPr b="1" lang="en" sz="1800">
                <a:solidFill>
                  <a:srgbClr val="292929"/>
                </a:solidFill>
                <a:highlight>
                  <a:srgbClr val="FFFFFF"/>
                </a:highlight>
              </a:rPr>
              <a:t>:</a:t>
            </a:r>
            <a:r>
              <a:rPr b="1" lang="en" sz="2550">
                <a:solidFill>
                  <a:srgbClr val="292929"/>
                </a:solidFill>
                <a:highlight>
                  <a:srgbClr val="FFFFFF"/>
                </a:highlight>
              </a:rPr>
              <a:t> </a:t>
            </a:r>
            <a:endParaRPr b="1" sz="2550">
              <a:solidFill>
                <a:srgbClr val="292929"/>
              </a:solidFill>
              <a:highlight>
                <a:srgbClr val="FFFFFF"/>
              </a:highlight>
            </a:endParaRPr>
          </a:p>
          <a:p>
            <a:pPr indent="0" lvl="0" marL="0" rtl="0" algn="l">
              <a:lnSpc>
                <a:spcPct val="100000"/>
              </a:lnSpc>
              <a:spcBef>
                <a:spcPts val="1200"/>
              </a:spcBef>
              <a:spcAft>
                <a:spcPts val="1200"/>
              </a:spcAft>
              <a:buNone/>
            </a:pPr>
            <a:r>
              <a:rPr lang="en" sz="1600">
                <a:solidFill>
                  <a:srgbClr val="292929"/>
                </a:solidFill>
                <a:highlight>
                  <a:srgbClr val="FFFFFF"/>
                </a:highlight>
              </a:rPr>
              <a:t>This method has multiple levels (hierarchy) of priors which helps to capture the variability or commonality between different variables. </a:t>
            </a:r>
            <a:endParaRPr sz="1600">
              <a:solidFill>
                <a:srgbClr val="292929"/>
              </a:solidFill>
              <a:highlight>
                <a:srgbClr val="FFFFFF"/>
              </a:highlight>
            </a:endParaRPr>
          </a:p>
        </p:txBody>
      </p:sp>
      <p:sp>
        <p:nvSpPr>
          <p:cNvPr id="289" name="Google Shape;289;p30"/>
          <p:cNvSpPr/>
          <p:nvPr/>
        </p:nvSpPr>
        <p:spPr>
          <a:xfrm>
            <a:off x="5968650" y="660125"/>
            <a:ext cx="2185800" cy="11964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800">
              <a:solidFill>
                <a:schemeClr val="dk2"/>
              </a:solidFill>
              <a:latin typeface="Maven Pro"/>
              <a:ea typeface="Maven Pro"/>
              <a:cs typeface="Maven Pro"/>
              <a:sym typeface="Maven Pro"/>
            </a:endParaRPr>
          </a:p>
        </p:txBody>
      </p:sp>
      <p:sp>
        <p:nvSpPr>
          <p:cNvPr id="290" name="Google Shape;290;p30"/>
          <p:cNvSpPr txBox="1"/>
          <p:nvPr/>
        </p:nvSpPr>
        <p:spPr>
          <a:xfrm>
            <a:off x="6091950" y="728525"/>
            <a:ext cx="19392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lt1"/>
                </a:solidFill>
                <a:latin typeface="Maven Pro"/>
                <a:ea typeface="Maven Pro"/>
                <a:cs typeface="Maven Pro"/>
                <a:sym typeface="Maven Pro"/>
              </a:rPr>
              <a:t>Bayes’ Theorem:</a:t>
            </a:r>
            <a:endParaRPr b="1" sz="1600">
              <a:solidFill>
                <a:schemeClr val="lt1"/>
              </a:solidFill>
              <a:latin typeface="Maven Pro"/>
              <a:ea typeface="Maven Pro"/>
              <a:cs typeface="Maven Pro"/>
              <a:sym typeface="Maven Pro"/>
            </a:endParaRPr>
          </a:p>
        </p:txBody>
      </p:sp>
      <p:grpSp>
        <p:nvGrpSpPr>
          <p:cNvPr id="291" name="Google Shape;291;p30"/>
          <p:cNvGrpSpPr/>
          <p:nvPr/>
        </p:nvGrpSpPr>
        <p:grpSpPr>
          <a:xfrm>
            <a:off x="6133680" y="1058225"/>
            <a:ext cx="2134595" cy="688500"/>
            <a:chOff x="6628780" y="686900"/>
            <a:chExt cx="2134595" cy="688500"/>
          </a:xfrm>
        </p:grpSpPr>
        <p:sp>
          <p:nvSpPr>
            <p:cNvPr id="292" name="Google Shape;292;p30"/>
            <p:cNvSpPr txBox="1"/>
            <p:nvPr/>
          </p:nvSpPr>
          <p:spPr>
            <a:xfrm>
              <a:off x="6628780" y="799350"/>
              <a:ext cx="98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Nunito"/>
                  <a:ea typeface="Nunito"/>
                  <a:cs typeface="Nunito"/>
                  <a:sym typeface="Nunito"/>
                </a:rPr>
                <a:t>P(A|B)  =</a:t>
              </a:r>
              <a:endParaRPr b="1">
                <a:solidFill>
                  <a:schemeClr val="lt1"/>
                </a:solidFill>
                <a:latin typeface="Nunito"/>
                <a:ea typeface="Nunito"/>
                <a:cs typeface="Nunito"/>
                <a:sym typeface="Nunito"/>
              </a:endParaRPr>
            </a:p>
          </p:txBody>
        </p:sp>
        <p:sp>
          <p:nvSpPr>
            <p:cNvPr id="293" name="Google Shape;293;p30"/>
            <p:cNvSpPr txBox="1"/>
            <p:nvPr/>
          </p:nvSpPr>
          <p:spPr>
            <a:xfrm>
              <a:off x="7511775" y="686900"/>
              <a:ext cx="125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Nunito"/>
                  <a:ea typeface="Nunito"/>
                  <a:cs typeface="Nunito"/>
                  <a:sym typeface="Nunito"/>
                </a:rPr>
                <a:t>P(B|A)P(A)</a:t>
              </a:r>
              <a:endParaRPr b="1">
                <a:solidFill>
                  <a:schemeClr val="lt1"/>
                </a:solidFill>
                <a:latin typeface="Nunito"/>
                <a:ea typeface="Nunito"/>
                <a:cs typeface="Nunito"/>
                <a:sym typeface="Nunito"/>
              </a:endParaRPr>
            </a:p>
          </p:txBody>
        </p:sp>
        <p:cxnSp>
          <p:nvCxnSpPr>
            <p:cNvPr id="294" name="Google Shape;294;p30"/>
            <p:cNvCxnSpPr/>
            <p:nvPr/>
          </p:nvCxnSpPr>
          <p:spPr>
            <a:xfrm>
              <a:off x="7601728" y="1039400"/>
              <a:ext cx="865200" cy="12000"/>
            </a:xfrm>
            <a:prstGeom prst="straightConnector1">
              <a:avLst/>
            </a:prstGeom>
            <a:noFill/>
            <a:ln cap="flat" cmpd="sng" w="9525">
              <a:solidFill>
                <a:schemeClr val="lt1"/>
              </a:solidFill>
              <a:prstDash val="solid"/>
              <a:round/>
              <a:headEnd len="med" w="med" type="none"/>
              <a:tailEnd len="med" w="med" type="none"/>
            </a:ln>
          </p:spPr>
        </p:cxnSp>
        <p:sp>
          <p:nvSpPr>
            <p:cNvPr id="295" name="Google Shape;295;p30"/>
            <p:cNvSpPr txBox="1"/>
            <p:nvPr/>
          </p:nvSpPr>
          <p:spPr>
            <a:xfrm>
              <a:off x="7783677" y="975200"/>
              <a:ext cx="68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Nunito"/>
                  <a:ea typeface="Nunito"/>
                  <a:cs typeface="Nunito"/>
                  <a:sym typeface="Nunito"/>
                </a:rPr>
                <a:t>P(B)</a:t>
              </a:r>
              <a:endParaRPr b="1">
                <a:solidFill>
                  <a:schemeClr val="lt1"/>
                </a:solidFill>
                <a:latin typeface="Nunito"/>
                <a:ea typeface="Nunito"/>
                <a:cs typeface="Nunito"/>
                <a:sym typeface="Nunito"/>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1"/>
          <p:cNvSpPr txBox="1"/>
          <p:nvPr>
            <p:ph type="title"/>
          </p:nvPr>
        </p:nvSpPr>
        <p:spPr>
          <a:xfrm>
            <a:off x="562625"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(standardized test scores) </a:t>
            </a:r>
            <a:endParaRPr/>
          </a:p>
        </p:txBody>
      </p:sp>
      <p:sp>
        <p:nvSpPr>
          <p:cNvPr id="301" name="Google Shape;301;p31"/>
          <p:cNvSpPr txBox="1"/>
          <p:nvPr>
            <p:ph idx="1" type="body"/>
          </p:nvPr>
        </p:nvSpPr>
        <p:spPr>
          <a:xfrm>
            <a:off x="803850" y="535200"/>
            <a:ext cx="7688700" cy="1736100"/>
          </a:xfrm>
          <a:prstGeom prst="rect">
            <a:avLst/>
          </a:prstGeom>
        </p:spPr>
        <p:txBody>
          <a:bodyPr anchorCtr="0" anchor="t" bIns="91425" lIns="91425" spcFirstLastPara="1" rIns="91425" wrap="square" tIns="91425">
            <a:spAutoFit/>
          </a:bodyPr>
          <a:lstStyle/>
          <a:p>
            <a:pPr indent="0" lvl="0" marL="0" rtl="0" algn="l">
              <a:spcBef>
                <a:spcPts val="1700"/>
              </a:spcBef>
              <a:spcAft>
                <a:spcPts val="1100"/>
              </a:spcAft>
              <a:buNone/>
            </a:pPr>
            <a:r>
              <a:rPr lang="en" sz="1800">
                <a:solidFill>
                  <a:srgbClr val="333333"/>
                </a:solidFill>
                <a:highlight>
                  <a:srgbClr val="FFFFFF"/>
                </a:highlight>
                <a:latin typeface="Arial"/>
                <a:ea typeface="Arial"/>
                <a:cs typeface="Arial"/>
                <a:sym typeface="Arial"/>
              </a:rPr>
              <a:t>Consider a study in which students’ scores of a standardized test such as the SAT are collected from three different schools. Suppose we are interested in learning about the mean SAT score and </a:t>
            </a:r>
            <a:r>
              <a:rPr lang="en" sz="1800">
                <a:solidFill>
                  <a:srgbClr val="333333"/>
                </a:solidFill>
                <a:highlight>
                  <a:srgbClr val="FFFFFF"/>
                </a:highlight>
                <a:latin typeface="Arial"/>
                <a:ea typeface="Arial"/>
                <a:cs typeface="Arial"/>
                <a:sym typeface="Arial"/>
              </a:rPr>
              <a:t>estimating the relative performance of each school or predicting the SAT score for a new student in a particular school</a:t>
            </a:r>
            <a:r>
              <a:rPr lang="en" sz="1800">
                <a:solidFill>
                  <a:srgbClr val="333333"/>
                </a:solidFill>
                <a:highlight>
                  <a:srgbClr val="FFFFFF"/>
                </a:highlight>
                <a:latin typeface="Arial"/>
                <a:ea typeface="Arial"/>
                <a:cs typeface="Arial"/>
                <a:sym typeface="Arial"/>
              </a:rPr>
              <a:t>. There are 3 approaches:</a:t>
            </a:r>
            <a:endParaRPr/>
          </a:p>
        </p:txBody>
      </p:sp>
      <p:sp>
        <p:nvSpPr>
          <p:cNvPr id="302" name="Google Shape;302;p31"/>
          <p:cNvSpPr txBox="1"/>
          <p:nvPr/>
        </p:nvSpPr>
        <p:spPr>
          <a:xfrm>
            <a:off x="827500" y="3029513"/>
            <a:ext cx="5776200" cy="1528800"/>
          </a:xfrm>
          <a:prstGeom prst="rect">
            <a:avLst/>
          </a:prstGeom>
          <a:noFill/>
          <a:ln>
            <a:noFill/>
          </a:ln>
        </p:spPr>
        <p:txBody>
          <a:bodyPr anchorCtr="0" anchor="t" bIns="91425" lIns="91425" spcFirstLastPara="1" rIns="91425" wrap="square" tIns="91425">
            <a:spAutoFit/>
          </a:bodyPr>
          <a:lstStyle/>
          <a:p>
            <a:pPr indent="-342900" lvl="0" marL="457200" rtl="0" algn="l">
              <a:spcBef>
                <a:spcPts val="1700"/>
              </a:spcBef>
              <a:spcAft>
                <a:spcPts val="0"/>
              </a:spcAft>
              <a:buClr>
                <a:srgbClr val="333333"/>
              </a:buClr>
              <a:buSzPts val="1800"/>
              <a:buFont typeface="Arial"/>
              <a:buChar char="●"/>
            </a:pPr>
            <a:r>
              <a:rPr b="1" lang="en" sz="1800">
                <a:solidFill>
                  <a:srgbClr val="333333"/>
                </a:solidFill>
                <a:highlight>
                  <a:schemeClr val="lt1"/>
                </a:highlight>
              </a:rPr>
              <a:t>Unpooled model (Separate estimates)</a:t>
            </a:r>
            <a:endParaRPr b="1" sz="1800">
              <a:solidFill>
                <a:srgbClr val="333333"/>
              </a:solidFill>
              <a:highlight>
                <a:schemeClr val="lt1"/>
              </a:highlight>
            </a:endParaRPr>
          </a:p>
          <a:p>
            <a:pPr indent="0" lvl="0" marL="457200" rtl="0" algn="l">
              <a:spcBef>
                <a:spcPts val="1700"/>
              </a:spcBef>
              <a:spcAft>
                <a:spcPts val="0"/>
              </a:spcAft>
              <a:buNone/>
            </a:pPr>
            <a:r>
              <a:rPr lang="en" sz="1800">
                <a:solidFill>
                  <a:srgbClr val="333333"/>
                </a:solidFill>
                <a:highlight>
                  <a:schemeClr val="lt1"/>
                </a:highlight>
              </a:rPr>
              <a:t>Finding a separate mean SAT score  for each schoo</a:t>
            </a:r>
            <a:r>
              <a:rPr b="1" lang="en" sz="1800">
                <a:solidFill>
                  <a:srgbClr val="333333"/>
                </a:solidFill>
                <a:highlight>
                  <a:schemeClr val="lt1"/>
                </a:highlight>
              </a:rPr>
              <a:t>l </a:t>
            </a:r>
            <a:endParaRPr b="1" sz="1800">
              <a:solidFill>
                <a:srgbClr val="333333"/>
              </a:solidFill>
              <a:highlight>
                <a:schemeClr val="lt1"/>
              </a:highlight>
            </a:endParaRPr>
          </a:p>
          <a:p>
            <a:pPr indent="0" lvl="0" marL="0" rtl="0" algn="l">
              <a:spcBef>
                <a:spcPts val="1100"/>
              </a:spcBef>
              <a:spcAft>
                <a:spcPts val="0"/>
              </a:spcAft>
              <a:buNone/>
            </a:pPr>
            <a:r>
              <a:t/>
            </a:r>
            <a:endParaRPr sz="1000">
              <a:latin typeface="Lato"/>
              <a:ea typeface="Lato"/>
              <a:cs typeface="Lato"/>
              <a:sym typeface="Lato"/>
            </a:endParaRPr>
          </a:p>
        </p:txBody>
      </p:sp>
      <p:pic>
        <p:nvPicPr>
          <p:cNvPr id="303" name="Google Shape;303;p31"/>
          <p:cNvPicPr preferRelativeResize="0"/>
          <p:nvPr/>
        </p:nvPicPr>
        <p:blipFill>
          <a:blip r:embed="rId3">
            <a:alphaModFix/>
          </a:blip>
          <a:stretch>
            <a:fillRect/>
          </a:stretch>
        </p:blipFill>
        <p:spPr>
          <a:xfrm>
            <a:off x="6766050" y="2908800"/>
            <a:ext cx="1979525" cy="1986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1000"/>
                                        <p:tgtEl>
                                          <p:spTgt spid="302"/>
                                        </p:tgtEl>
                                      </p:cBhvr>
                                    </p:animEffect>
                                  </p:childTnLst>
                                </p:cTn>
                              </p:par>
                              <p:par>
                                <p:cTn fill="hold" nodeType="withEffect" presetClass="entr" presetID="1" presetSubtype="0">
                                  <p:stCondLst>
                                    <p:cond delay="0"/>
                                  </p:stCondLst>
                                  <p:childTnLst>
                                    <p:set>
                                      <p:cBhvr>
                                        <p:cTn dur="1" fill="hold">
                                          <p:stCondLst>
                                            <p:cond delay="0"/>
                                          </p:stCondLst>
                                        </p:cTn>
                                        <p:tgtEl>
                                          <p:spTgt spid="3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93" name="Google Shape;93;p14"/>
          <p:cNvSpPr txBox="1"/>
          <p:nvPr>
            <p:ph idx="1" type="body"/>
          </p:nvPr>
        </p:nvSpPr>
        <p:spPr>
          <a:xfrm>
            <a:off x="1303800" y="1120600"/>
            <a:ext cx="5598900" cy="38211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Introduce team members/mentors (need to come up with team name)</a:t>
            </a:r>
            <a:endParaRPr sz="1100"/>
          </a:p>
          <a:p>
            <a:pPr indent="-298450" lvl="0" marL="457200" rtl="0" algn="l">
              <a:spcBef>
                <a:spcPts val="0"/>
              </a:spcBef>
              <a:spcAft>
                <a:spcPts val="0"/>
              </a:spcAft>
              <a:buSzPts val="1100"/>
              <a:buChar char="●"/>
            </a:pPr>
            <a:r>
              <a:rPr lang="en" sz="1100"/>
              <a:t>Background:</a:t>
            </a:r>
            <a:endParaRPr sz="1100"/>
          </a:p>
          <a:p>
            <a:pPr indent="-298450" lvl="1" marL="914400" rtl="0" algn="l">
              <a:spcBef>
                <a:spcPts val="0"/>
              </a:spcBef>
              <a:spcAft>
                <a:spcPts val="0"/>
              </a:spcAft>
              <a:buSzPts val="1100"/>
              <a:buChar char="○"/>
            </a:pPr>
            <a:r>
              <a:rPr lang="en"/>
              <a:t>Mention problem, goal, and benefit to company</a:t>
            </a:r>
            <a:endParaRPr/>
          </a:p>
          <a:p>
            <a:pPr indent="-298450" lvl="1" marL="914400" rtl="0" algn="l">
              <a:spcBef>
                <a:spcPts val="0"/>
              </a:spcBef>
              <a:spcAft>
                <a:spcPts val="0"/>
              </a:spcAft>
              <a:buSzPts val="1100"/>
              <a:buChar char="○"/>
            </a:pPr>
            <a:r>
              <a:rPr lang="en"/>
              <a:t>Zipzones (map??)</a:t>
            </a:r>
            <a:endParaRPr/>
          </a:p>
          <a:p>
            <a:pPr indent="-298450" lvl="0" marL="457200" rtl="0" algn="l">
              <a:spcBef>
                <a:spcPts val="0"/>
              </a:spcBef>
              <a:spcAft>
                <a:spcPts val="0"/>
              </a:spcAft>
              <a:buSzPts val="1100"/>
              <a:buChar char="●"/>
            </a:pPr>
            <a:r>
              <a:rPr lang="en" sz="1100"/>
              <a:t>Current models (all Z3-&gt;Z3):</a:t>
            </a:r>
            <a:endParaRPr sz="1100"/>
          </a:p>
          <a:p>
            <a:pPr indent="-298450" lvl="1" marL="914400" rtl="0" algn="l">
              <a:spcBef>
                <a:spcPts val="0"/>
              </a:spcBef>
              <a:spcAft>
                <a:spcPts val="0"/>
              </a:spcAft>
              <a:buSzPts val="1100"/>
              <a:buChar char="○"/>
            </a:pPr>
            <a:r>
              <a:rPr lang="en"/>
              <a:t>Diagram (overall process of generating data - 2 parts)</a:t>
            </a:r>
            <a:endParaRPr/>
          </a:p>
          <a:p>
            <a:pPr indent="-298450" lvl="1" marL="914400" rtl="0" algn="l">
              <a:spcBef>
                <a:spcPts val="0"/>
              </a:spcBef>
              <a:spcAft>
                <a:spcPts val="0"/>
              </a:spcAft>
              <a:buSzPts val="1100"/>
              <a:buChar char="○"/>
            </a:pPr>
            <a:r>
              <a:rPr lang="en"/>
              <a:t>Best fit distributions for independent columns:</a:t>
            </a:r>
            <a:endParaRPr/>
          </a:p>
          <a:p>
            <a:pPr indent="-298450" lvl="2" marL="1371600" rtl="0" algn="l">
              <a:spcBef>
                <a:spcPts val="0"/>
              </a:spcBef>
              <a:spcAft>
                <a:spcPts val="0"/>
              </a:spcAft>
              <a:buSzPts val="1100"/>
              <a:buChar char="■"/>
            </a:pPr>
            <a:r>
              <a:rPr lang="en"/>
              <a:t>Show some examples (superimpose original and generated)</a:t>
            </a:r>
            <a:endParaRPr/>
          </a:p>
          <a:p>
            <a:pPr indent="-298450" lvl="1" marL="914400" rtl="0" algn="l">
              <a:spcBef>
                <a:spcPts val="0"/>
              </a:spcBef>
              <a:spcAft>
                <a:spcPts val="0"/>
              </a:spcAft>
              <a:buSzPts val="1100"/>
              <a:buChar char="○"/>
            </a:pPr>
            <a:r>
              <a:rPr lang="en"/>
              <a:t>Hierarchical model: </a:t>
            </a:r>
            <a:endParaRPr/>
          </a:p>
          <a:p>
            <a:pPr indent="-298450" lvl="2" marL="1371600" rtl="0" algn="l">
              <a:spcBef>
                <a:spcPts val="0"/>
              </a:spcBef>
              <a:spcAft>
                <a:spcPts val="0"/>
              </a:spcAft>
              <a:buSzPts val="1100"/>
              <a:buChar char="■"/>
            </a:pPr>
            <a:r>
              <a:rPr lang="en"/>
              <a:t>Describe math behind model</a:t>
            </a:r>
            <a:endParaRPr/>
          </a:p>
          <a:p>
            <a:pPr indent="-298450" lvl="2" marL="1371600" rtl="0" algn="l">
              <a:spcBef>
                <a:spcPts val="0"/>
              </a:spcBef>
              <a:spcAft>
                <a:spcPts val="0"/>
              </a:spcAft>
              <a:buSzPts val="1100"/>
              <a:buChar char="■"/>
            </a:pPr>
            <a:r>
              <a:rPr lang="en"/>
              <a:t>Show either rate or cost generated data and original data</a:t>
            </a:r>
            <a:endParaRPr/>
          </a:p>
          <a:p>
            <a:pPr indent="-298450" lvl="1" marL="914400" rtl="0" algn="l">
              <a:spcBef>
                <a:spcPts val="0"/>
              </a:spcBef>
              <a:spcAft>
                <a:spcPts val="0"/>
              </a:spcAft>
              <a:buSzPts val="1100"/>
              <a:buChar char="○"/>
            </a:pPr>
            <a:r>
              <a:rPr lang="en"/>
              <a:t>BBN:</a:t>
            </a:r>
            <a:endParaRPr/>
          </a:p>
          <a:p>
            <a:pPr indent="-298450" lvl="2" marL="1371600" rtl="0" algn="l">
              <a:spcBef>
                <a:spcPts val="0"/>
              </a:spcBef>
              <a:spcAft>
                <a:spcPts val="0"/>
              </a:spcAft>
              <a:buSzPts val="1100"/>
              <a:buChar char="■"/>
            </a:pPr>
            <a:r>
              <a:rPr lang="en"/>
              <a:t>Describe math behind model</a:t>
            </a:r>
            <a:endParaRPr/>
          </a:p>
          <a:p>
            <a:pPr indent="-298450" lvl="2" marL="1371600" rtl="0" algn="l">
              <a:spcBef>
                <a:spcPts val="0"/>
              </a:spcBef>
              <a:spcAft>
                <a:spcPts val="0"/>
              </a:spcAft>
              <a:buSzPts val="1100"/>
              <a:buChar char="■"/>
            </a:pPr>
            <a:r>
              <a:rPr lang="en"/>
              <a:t>Show some statistics on how it’s performing</a:t>
            </a:r>
            <a:endParaRPr/>
          </a:p>
          <a:p>
            <a:pPr indent="-298450" lvl="2" marL="1371600" rtl="0" algn="l">
              <a:spcBef>
                <a:spcPts val="0"/>
              </a:spcBef>
              <a:spcAft>
                <a:spcPts val="0"/>
              </a:spcAft>
              <a:buSzPts val="1100"/>
              <a:buChar char="■"/>
            </a:pPr>
            <a:r>
              <a:rPr lang="en"/>
              <a:t>Pictures?</a:t>
            </a:r>
            <a:endParaRPr/>
          </a:p>
          <a:p>
            <a:pPr indent="-298450" lvl="0" marL="457200" rtl="0" algn="l">
              <a:spcBef>
                <a:spcPts val="0"/>
              </a:spcBef>
              <a:spcAft>
                <a:spcPts val="0"/>
              </a:spcAft>
              <a:buSzPts val="1100"/>
              <a:buChar char="●"/>
            </a:pPr>
            <a:r>
              <a:rPr lang="en" sz="1100"/>
              <a:t>Route ahead:</a:t>
            </a:r>
            <a:endParaRPr sz="1100"/>
          </a:p>
          <a:p>
            <a:pPr indent="-298450" lvl="1" marL="914400" rtl="0" algn="l">
              <a:spcBef>
                <a:spcPts val="0"/>
              </a:spcBef>
              <a:spcAft>
                <a:spcPts val="0"/>
              </a:spcAft>
              <a:buSzPts val="1100"/>
              <a:buChar char="○"/>
            </a:pPr>
            <a:r>
              <a:rPr lang="en"/>
              <a:t>Expanding to other zipzones</a:t>
            </a:r>
            <a:endParaRPr/>
          </a:p>
          <a:p>
            <a:pPr indent="-298450" lvl="1" marL="914400" rtl="0" algn="l">
              <a:spcBef>
                <a:spcPts val="0"/>
              </a:spcBef>
              <a:spcAft>
                <a:spcPts val="0"/>
              </a:spcAft>
              <a:buSzPts val="1100"/>
              <a:buChar char="○"/>
            </a:pPr>
            <a:r>
              <a:rPr lang="en"/>
              <a:t>Play with structure of graph (other dependencies?)</a:t>
            </a:r>
            <a:endParaRPr/>
          </a:p>
          <a:p>
            <a:pPr indent="-298450" lvl="1" marL="914400" rtl="0" algn="l">
              <a:spcBef>
                <a:spcPts val="0"/>
              </a:spcBef>
              <a:spcAft>
                <a:spcPts val="0"/>
              </a:spcAft>
              <a:buSzPts val="1100"/>
              <a:buChar char="○"/>
            </a:pPr>
            <a:r>
              <a:rPr lang="en"/>
              <a:t>Testing our model</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2"/>
          <p:cNvSpPr txBox="1"/>
          <p:nvPr>
            <p:ph type="title"/>
          </p:nvPr>
        </p:nvSpPr>
        <p:spPr>
          <a:xfrm>
            <a:off x="562625"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(standardized test scores) </a:t>
            </a:r>
            <a:endParaRPr/>
          </a:p>
        </p:txBody>
      </p:sp>
      <p:sp>
        <p:nvSpPr>
          <p:cNvPr id="309" name="Google Shape;309;p32"/>
          <p:cNvSpPr txBox="1"/>
          <p:nvPr>
            <p:ph idx="1" type="body"/>
          </p:nvPr>
        </p:nvSpPr>
        <p:spPr>
          <a:xfrm>
            <a:off x="727650" y="535200"/>
            <a:ext cx="7688700" cy="2272800"/>
          </a:xfrm>
          <a:prstGeom prst="rect">
            <a:avLst/>
          </a:prstGeom>
        </p:spPr>
        <p:txBody>
          <a:bodyPr anchorCtr="0" anchor="t" bIns="91425" lIns="91425" spcFirstLastPara="1" rIns="91425" wrap="square" tIns="91425">
            <a:spAutoFit/>
          </a:bodyPr>
          <a:lstStyle/>
          <a:p>
            <a:pPr indent="0" lvl="0" marL="0" rtl="0" algn="l">
              <a:spcBef>
                <a:spcPts val="1700"/>
              </a:spcBef>
              <a:spcAft>
                <a:spcPts val="0"/>
              </a:spcAft>
              <a:buNone/>
            </a:pPr>
            <a:r>
              <a:rPr lang="en" sz="1800">
                <a:solidFill>
                  <a:srgbClr val="333333"/>
                </a:solidFill>
                <a:highlight>
                  <a:srgbClr val="FFFFFF"/>
                </a:highlight>
                <a:latin typeface="Arial"/>
                <a:ea typeface="Arial"/>
                <a:cs typeface="Arial"/>
                <a:sym typeface="Arial"/>
              </a:rPr>
              <a:t>Consider a study in which students’ scores of a standardized test such as the SAT are collected from three different schools. Suppose we are interested in learning about the mean SAT score and estimating the relative performance of each school or predicting the SAT score for a new student in a particular school. There are 3 approaches:</a:t>
            </a:r>
            <a:endParaRPr/>
          </a:p>
          <a:p>
            <a:pPr indent="0" lvl="0" marL="0" rtl="0" algn="l">
              <a:spcBef>
                <a:spcPts val="1700"/>
              </a:spcBef>
              <a:spcAft>
                <a:spcPts val="1100"/>
              </a:spcAft>
              <a:buNone/>
            </a:pPr>
            <a:r>
              <a:t/>
            </a:r>
            <a:endParaRPr sz="1800">
              <a:solidFill>
                <a:srgbClr val="333333"/>
              </a:solidFill>
              <a:highlight>
                <a:srgbClr val="FFFFFF"/>
              </a:highlight>
              <a:latin typeface="Arial"/>
              <a:ea typeface="Arial"/>
              <a:cs typeface="Arial"/>
              <a:sym typeface="Arial"/>
            </a:endParaRPr>
          </a:p>
        </p:txBody>
      </p:sp>
      <p:pic>
        <p:nvPicPr>
          <p:cNvPr id="310" name="Google Shape;310;p32"/>
          <p:cNvPicPr preferRelativeResize="0"/>
          <p:nvPr/>
        </p:nvPicPr>
        <p:blipFill>
          <a:blip r:embed="rId3">
            <a:alphaModFix/>
          </a:blip>
          <a:stretch>
            <a:fillRect/>
          </a:stretch>
        </p:blipFill>
        <p:spPr>
          <a:xfrm>
            <a:off x="6749825" y="2790200"/>
            <a:ext cx="2069650" cy="2035650"/>
          </a:xfrm>
          <a:prstGeom prst="rect">
            <a:avLst/>
          </a:prstGeom>
          <a:noFill/>
          <a:ln>
            <a:noFill/>
          </a:ln>
        </p:spPr>
      </p:pic>
      <p:sp>
        <p:nvSpPr>
          <p:cNvPr id="311" name="Google Shape;311;p32"/>
          <p:cNvSpPr txBox="1"/>
          <p:nvPr/>
        </p:nvSpPr>
        <p:spPr>
          <a:xfrm>
            <a:off x="727650" y="2807988"/>
            <a:ext cx="5776200" cy="1557000"/>
          </a:xfrm>
          <a:prstGeom prst="rect">
            <a:avLst/>
          </a:prstGeom>
          <a:noFill/>
          <a:ln>
            <a:noFill/>
          </a:ln>
        </p:spPr>
        <p:txBody>
          <a:bodyPr anchorCtr="0" anchor="t" bIns="91425" lIns="91425" spcFirstLastPara="1" rIns="91425" wrap="square" tIns="91425">
            <a:spAutoFit/>
          </a:bodyPr>
          <a:lstStyle/>
          <a:p>
            <a:pPr indent="-346743" lvl="0" marL="457200" rtl="0" algn="l">
              <a:spcBef>
                <a:spcPts val="1700"/>
              </a:spcBef>
              <a:spcAft>
                <a:spcPts val="0"/>
              </a:spcAft>
              <a:buClr>
                <a:srgbClr val="333333"/>
              </a:buClr>
              <a:buSzPts val="1861"/>
              <a:buChar char="●"/>
            </a:pPr>
            <a:r>
              <a:rPr b="1" lang="en" sz="1860">
                <a:solidFill>
                  <a:srgbClr val="333333"/>
                </a:solidFill>
                <a:highlight>
                  <a:schemeClr val="lt1"/>
                </a:highlight>
              </a:rPr>
              <a:t>Pooled model (Combined estimates)</a:t>
            </a:r>
            <a:endParaRPr b="1" sz="1860">
              <a:solidFill>
                <a:srgbClr val="333333"/>
              </a:solidFill>
              <a:highlight>
                <a:schemeClr val="lt1"/>
              </a:highlight>
            </a:endParaRPr>
          </a:p>
          <a:p>
            <a:pPr indent="0" lvl="0" marL="457200" rtl="0" algn="l">
              <a:spcBef>
                <a:spcPts val="1700"/>
              </a:spcBef>
              <a:spcAft>
                <a:spcPts val="0"/>
              </a:spcAft>
              <a:buNone/>
            </a:pPr>
            <a:r>
              <a:rPr lang="en" sz="1860">
                <a:solidFill>
                  <a:srgbClr val="333333"/>
                </a:solidFill>
                <a:highlight>
                  <a:schemeClr val="lt1"/>
                </a:highlight>
              </a:rPr>
              <a:t>Finding a common mean SAT score taking the scores from all schools togethe</a:t>
            </a:r>
            <a:r>
              <a:rPr lang="en" sz="1760">
                <a:solidFill>
                  <a:srgbClr val="333333"/>
                </a:solidFill>
                <a:highlight>
                  <a:schemeClr val="lt1"/>
                </a:highlight>
              </a:rPr>
              <a:t>r</a:t>
            </a:r>
            <a:endParaRPr sz="1760">
              <a:solidFill>
                <a:srgbClr val="333333"/>
              </a:solidFill>
              <a:highlight>
                <a:schemeClr val="lt1"/>
              </a:highlight>
            </a:endParaRPr>
          </a:p>
          <a:p>
            <a:pPr indent="0" lvl="0" marL="0" rtl="0" algn="l">
              <a:spcBef>
                <a:spcPts val="1100"/>
              </a:spcBef>
              <a:spcAft>
                <a:spcPts val="0"/>
              </a:spcAft>
              <a:buNone/>
            </a:pPr>
            <a:r>
              <a:t/>
            </a:r>
            <a:endParaRPr sz="1000">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3"/>
          <p:cNvSpPr txBox="1"/>
          <p:nvPr>
            <p:ph type="title"/>
          </p:nvPr>
        </p:nvSpPr>
        <p:spPr>
          <a:xfrm>
            <a:off x="562625"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(standardized test scores) </a:t>
            </a:r>
            <a:endParaRPr/>
          </a:p>
        </p:txBody>
      </p:sp>
      <p:sp>
        <p:nvSpPr>
          <p:cNvPr id="317" name="Google Shape;317;p33"/>
          <p:cNvSpPr txBox="1"/>
          <p:nvPr>
            <p:ph idx="1" type="body"/>
          </p:nvPr>
        </p:nvSpPr>
        <p:spPr>
          <a:xfrm>
            <a:off x="727650" y="535200"/>
            <a:ext cx="7688700" cy="2272800"/>
          </a:xfrm>
          <a:prstGeom prst="rect">
            <a:avLst/>
          </a:prstGeom>
        </p:spPr>
        <p:txBody>
          <a:bodyPr anchorCtr="0" anchor="t" bIns="91425" lIns="91425" spcFirstLastPara="1" rIns="91425" wrap="square" tIns="91425">
            <a:spAutoFit/>
          </a:bodyPr>
          <a:lstStyle/>
          <a:p>
            <a:pPr indent="0" lvl="0" marL="0" rtl="0" algn="l">
              <a:spcBef>
                <a:spcPts val="1700"/>
              </a:spcBef>
              <a:spcAft>
                <a:spcPts val="0"/>
              </a:spcAft>
              <a:buNone/>
            </a:pPr>
            <a:r>
              <a:rPr lang="en" sz="1800">
                <a:solidFill>
                  <a:srgbClr val="333333"/>
                </a:solidFill>
                <a:highlight>
                  <a:srgbClr val="FFFFFF"/>
                </a:highlight>
                <a:latin typeface="Arial"/>
                <a:ea typeface="Arial"/>
                <a:cs typeface="Arial"/>
                <a:sym typeface="Arial"/>
              </a:rPr>
              <a:t>Consider a study in which students’ scores of a standardized test such as the SAT are collected from three different schools. Suppose we are interested in learning about the mean SAT score and estimating the relative performance of each school or predicting the SAT score for a new student in a particular school. There are 3 approaches:</a:t>
            </a:r>
            <a:endParaRPr/>
          </a:p>
          <a:p>
            <a:pPr indent="0" lvl="0" marL="0" rtl="0" algn="l">
              <a:spcBef>
                <a:spcPts val="1700"/>
              </a:spcBef>
              <a:spcAft>
                <a:spcPts val="1100"/>
              </a:spcAft>
              <a:buNone/>
            </a:pPr>
            <a:r>
              <a:t/>
            </a:r>
            <a:endParaRPr sz="1800">
              <a:solidFill>
                <a:srgbClr val="333333"/>
              </a:solidFill>
              <a:highlight>
                <a:srgbClr val="FFFFFF"/>
              </a:highlight>
              <a:latin typeface="Arial"/>
              <a:ea typeface="Arial"/>
              <a:cs typeface="Arial"/>
              <a:sym typeface="Arial"/>
            </a:endParaRPr>
          </a:p>
        </p:txBody>
      </p:sp>
      <p:sp>
        <p:nvSpPr>
          <p:cNvPr id="318" name="Google Shape;318;p33"/>
          <p:cNvSpPr txBox="1"/>
          <p:nvPr/>
        </p:nvSpPr>
        <p:spPr>
          <a:xfrm>
            <a:off x="795250" y="2466938"/>
            <a:ext cx="5776200" cy="2712300"/>
          </a:xfrm>
          <a:prstGeom prst="rect">
            <a:avLst/>
          </a:prstGeom>
          <a:noFill/>
          <a:ln>
            <a:noFill/>
          </a:ln>
        </p:spPr>
        <p:txBody>
          <a:bodyPr anchorCtr="0" anchor="t" bIns="91425" lIns="91425" spcFirstLastPara="1" rIns="91425" wrap="square" tIns="91425">
            <a:spAutoFit/>
          </a:bodyPr>
          <a:lstStyle/>
          <a:p>
            <a:pPr indent="-342900" lvl="0" marL="457200" rtl="0" algn="l">
              <a:spcBef>
                <a:spcPts val="1700"/>
              </a:spcBef>
              <a:spcAft>
                <a:spcPts val="0"/>
              </a:spcAft>
              <a:buClr>
                <a:srgbClr val="333333"/>
              </a:buClr>
              <a:buSzPts val="1800"/>
              <a:buChar char="●"/>
            </a:pPr>
            <a:r>
              <a:rPr b="1" lang="en" sz="1800">
                <a:solidFill>
                  <a:srgbClr val="333333"/>
                </a:solidFill>
                <a:highlight>
                  <a:schemeClr val="lt1"/>
                </a:highlight>
              </a:rPr>
              <a:t>Hierarchical model (A two-stage prior leading to compromise estimates)</a:t>
            </a:r>
            <a:endParaRPr b="1" sz="1800">
              <a:solidFill>
                <a:srgbClr val="333333"/>
              </a:solidFill>
              <a:highlight>
                <a:schemeClr val="lt1"/>
              </a:highlight>
            </a:endParaRPr>
          </a:p>
          <a:p>
            <a:pPr indent="0" lvl="0" marL="457200" rtl="0" algn="l">
              <a:lnSpc>
                <a:spcPct val="115000"/>
              </a:lnSpc>
              <a:spcBef>
                <a:spcPts val="1700"/>
              </a:spcBef>
              <a:spcAft>
                <a:spcPts val="0"/>
              </a:spcAft>
              <a:buNone/>
            </a:pPr>
            <a:r>
              <a:rPr lang="en" sz="1800">
                <a:solidFill>
                  <a:srgbClr val="333333"/>
                </a:solidFill>
                <a:highlight>
                  <a:schemeClr val="lt1"/>
                </a:highlight>
              </a:rPr>
              <a:t>Finding a new mean (posterior) for each school that also takes into account the variation among the original means (prior) across schools</a:t>
            </a:r>
            <a:endParaRPr sz="1800">
              <a:solidFill>
                <a:srgbClr val="333333"/>
              </a:solidFill>
              <a:highlight>
                <a:schemeClr val="lt1"/>
              </a:highlight>
            </a:endParaRPr>
          </a:p>
          <a:p>
            <a:pPr indent="0" lvl="0" marL="457200" rtl="0" algn="l">
              <a:spcBef>
                <a:spcPts val="1700"/>
              </a:spcBef>
              <a:spcAft>
                <a:spcPts val="0"/>
              </a:spcAft>
              <a:buNone/>
            </a:pPr>
            <a:r>
              <a:t/>
            </a:r>
            <a:endParaRPr b="1" sz="1860">
              <a:solidFill>
                <a:srgbClr val="333333"/>
              </a:solidFill>
              <a:highlight>
                <a:schemeClr val="lt1"/>
              </a:highlight>
            </a:endParaRPr>
          </a:p>
          <a:p>
            <a:pPr indent="0" lvl="0" marL="0" rtl="0" algn="l">
              <a:spcBef>
                <a:spcPts val="1100"/>
              </a:spcBef>
              <a:spcAft>
                <a:spcPts val="0"/>
              </a:spcAft>
              <a:buNone/>
            </a:pPr>
            <a:r>
              <a:t/>
            </a:r>
            <a:endParaRPr sz="1000">
              <a:latin typeface="Lato"/>
              <a:ea typeface="Lato"/>
              <a:cs typeface="Lato"/>
              <a:sym typeface="Lato"/>
            </a:endParaRPr>
          </a:p>
        </p:txBody>
      </p:sp>
      <p:pic>
        <p:nvPicPr>
          <p:cNvPr id="319" name="Google Shape;319;p33"/>
          <p:cNvPicPr preferRelativeResize="0"/>
          <p:nvPr/>
        </p:nvPicPr>
        <p:blipFill>
          <a:blip r:embed="rId3">
            <a:alphaModFix/>
          </a:blip>
          <a:stretch>
            <a:fillRect/>
          </a:stretch>
        </p:blipFill>
        <p:spPr>
          <a:xfrm>
            <a:off x="7208975" y="2466950"/>
            <a:ext cx="1772350" cy="25153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3" name="Shape 323"/>
        <p:cNvGrpSpPr/>
        <p:nvPr/>
      </p:nvGrpSpPr>
      <p:grpSpPr>
        <a:xfrm>
          <a:off x="0" y="0"/>
          <a:ext cx="0" cy="0"/>
          <a:chOff x="0" y="0"/>
          <a:chExt cx="0" cy="0"/>
        </a:xfrm>
      </p:grpSpPr>
      <p:sp>
        <p:nvSpPr>
          <p:cNvPr id="324" name="Google Shape;324;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 for hierarchical part:</a:t>
            </a:r>
            <a:endParaRPr/>
          </a:p>
          <a:p>
            <a:pPr indent="0" lvl="0" marL="0" rtl="0" algn="l">
              <a:spcBef>
                <a:spcPts val="0"/>
              </a:spcBef>
              <a:spcAft>
                <a:spcPts val="0"/>
              </a:spcAft>
              <a:buNone/>
            </a:pPr>
            <a:r>
              <a:t/>
            </a:r>
            <a:endParaRPr/>
          </a:p>
        </p:txBody>
      </p:sp>
      <p:sp>
        <p:nvSpPr>
          <p:cNvPr id="325" name="Google Shape;325;p3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Slide with description (example of Bayes’ Theorem, explain what a hierarchical model is, etc)</a:t>
            </a:r>
            <a:endParaRPr/>
          </a:p>
          <a:p>
            <a:pPr indent="-311150" lvl="0" marL="457200" rtl="0" algn="l">
              <a:spcBef>
                <a:spcPts val="0"/>
              </a:spcBef>
              <a:spcAft>
                <a:spcPts val="0"/>
              </a:spcAft>
              <a:buSzPts val="1300"/>
              <a:buAutoNum type="arabicPeriod"/>
            </a:pPr>
            <a:r>
              <a:rPr lang="en"/>
              <a:t>Unpooled model</a:t>
            </a:r>
            <a:endParaRPr/>
          </a:p>
          <a:p>
            <a:pPr indent="-298450" lvl="1" marL="914400" rtl="0" algn="l">
              <a:spcBef>
                <a:spcPts val="0"/>
              </a:spcBef>
              <a:spcAft>
                <a:spcPts val="0"/>
              </a:spcAft>
              <a:buSzPts val="1100"/>
              <a:buAutoNum type="alphaLcPeriod"/>
            </a:pPr>
            <a:r>
              <a:rPr lang="en"/>
              <a:t>Explain what makes this model ‘unpooled’</a:t>
            </a:r>
            <a:endParaRPr/>
          </a:p>
          <a:p>
            <a:pPr indent="-298450" lvl="1" marL="914400" rtl="0" algn="l">
              <a:spcBef>
                <a:spcPts val="0"/>
              </a:spcBef>
              <a:spcAft>
                <a:spcPts val="0"/>
              </a:spcAft>
              <a:buSzPts val="1100"/>
              <a:buAutoNum type="alphaLcPeriod"/>
            </a:pPr>
            <a:r>
              <a:rPr lang="en"/>
              <a:t>Are there any pictures we can show?</a:t>
            </a:r>
            <a:endParaRPr/>
          </a:p>
          <a:p>
            <a:pPr indent="-311150" lvl="0" marL="457200" rtl="0" algn="l">
              <a:spcBef>
                <a:spcPts val="0"/>
              </a:spcBef>
              <a:spcAft>
                <a:spcPts val="0"/>
              </a:spcAft>
              <a:buSzPts val="1300"/>
              <a:buAutoNum type="arabicPeriod"/>
            </a:pPr>
            <a:r>
              <a:rPr lang="en"/>
              <a:t>Partially pooled model</a:t>
            </a:r>
            <a:endParaRPr/>
          </a:p>
          <a:p>
            <a:pPr indent="-298450" lvl="1" marL="914400" rtl="0" algn="l">
              <a:spcBef>
                <a:spcPts val="0"/>
              </a:spcBef>
              <a:spcAft>
                <a:spcPts val="0"/>
              </a:spcAft>
              <a:buSzPts val="1100"/>
              <a:buAutoNum type="alphaLcPeriod"/>
            </a:pPr>
            <a:r>
              <a:rPr lang="en"/>
              <a:t>Explain what makes this model ‘partially pooled’</a:t>
            </a:r>
            <a:endParaRPr/>
          </a:p>
          <a:p>
            <a:pPr indent="-298450" lvl="1" marL="914400" rtl="0" algn="l">
              <a:spcBef>
                <a:spcPts val="0"/>
              </a:spcBef>
              <a:spcAft>
                <a:spcPts val="0"/>
              </a:spcAft>
              <a:buSzPts val="1100"/>
              <a:buAutoNum type="alphaLcPeriod"/>
            </a:pPr>
            <a:r>
              <a:rPr lang="en"/>
              <a:t>Pic of flowchart generated from graphviz</a:t>
            </a:r>
            <a:endParaRPr/>
          </a:p>
          <a:p>
            <a:pPr indent="-298450" lvl="1" marL="914400" rtl="0" algn="l">
              <a:spcBef>
                <a:spcPts val="0"/>
              </a:spcBef>
              <a:spcAft>
                <a:spcPts val="0"/>
              </a:spcAft>
              <a:buSzPts val="1100"/>
              <a:buAutoNum type="alphaLcPeriod"/>
            </a:pPr>
            <a:r>
              <a:rPr lang="en"/>
              <a:t>At least one pic of distribution - could even show both rate and cost?</a:t>
            </a:r>
            <a:endParaRPr/>
          </a:p>
          <a:p>
            <a:pPr indent="-298450" lvl="1" marL="914400" rtl="0" algn="l">
              <a:spcBef>
                <a:spcPts val="0"/>
              </a:spcBef>
              <a:spcAft>
                <a:spcPts val="0"/>
              </a:spcAft>
              <a:buSzPts val="1100"/>
              <a:buAutoNum type="alphaLcPeriod"/>
            </a:pPr>
            <a:r>
              <a:rPr lang="en"/>
              <a:t>Trace plots to compare with unpooled model</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5"/>
          <p:cNvSpPr txBox="1"/>
          <p:nvPr>
            <p:ph type="title"/>
          </p:nvPr>
        </p:nvSpPr>
        <p:spPr>
          <a:xfrm>
            <a:off x="729450" y="623875"/>
            <a:ext cx="67521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Partially Pooled Model of Cost </a:t>
            </a:r>
            <a:endParaRPr/>
          </a:p>
        </p:txBody>
      </p:sp>
      <p:pic>
        <p:nvPicPr>
          <p:cNvPr id="331" name="Google Shape;331;p35"/>
          <p:cNvPicPr preferRelativeResize="0"/>
          <p:nvPr/>
        </p:nvPicPr>
        <p:blipFill>
          <a:blip r:embed="rId3">
            <a:alphaModFix/>
          </a:blip>
          <a:stretch>
            <a:fillRect/>
          </a:stretch>
        </p:blipFill>
        <p:spPr>
          <a:xfrm>
            <a:off x="82525" y="1750275"/>
            <a:ext cx="8982824" cy="3118176"/>
          </a:xfrm>
          <a:prstGeom prst="rect">
            <a:avLst/>
          </a:prstGeom>
          <a:noFill/>
          <a:ln>
            <a:noFill/>
          </a:ln>
        </p:spPr>
      </p:pic>
      <p:sp>
        <p:nvSpPr>
          <p:cNvPr id="332" name="Google Shape;332;p35"/>
          <p:cNvSpPr/>
          <p:nvPr/>
        </p:nvSpPr>
        <p:spPr>
          <a:xfrm>
            <a:off x="5308525" y="4318350"/>
            <a:ext cx="907800" cy="715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6"/>
          <p:cNvSpPr txBox="1"/>
          <p:nvPr>
            <p:ph type="title"/>
          </p:nvPr>
        </p:nvSpPr>
        <p:spPr>
          <a:xfrm>
            <a:off x="837500" y="558575"/>
            <a:ext cx="57576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Traces of the Coefficients in Our Model</a:t>
            </a:r>
            <a:endParaRPr/>
          </a:p>
        </p:txBody>
      </p:sp>
      <p:pic>
        <p:nvPicPr>
          <p:cNvPr id="338" name="Google Shape;338;p36"/>
          <p:cNvPicPr preferRelativeResize="0"/>
          <p:nvPr/>
        </p:nvPicPr>
        <p:blipFill>
          <a:blip r:embed="rId3">
            <a:alphaModFix/>
          </a:blip>
          <a:stretch>
            <a:fillRect/>
          </a:stretch>
        </p:blipFill>
        <p:spPr>
          <a:xfrm>
            <a:off x="152400" y="1750275"/>
            <a:ext cx="8839200" cy="2904006"/>
          </a:xfrm>
          <a:prstGeom prst="rect">
            <a:avLst/>
          </a:prstGeom>
          <a:noFill/>
          <a:ln>
            <a:noFill/>
          </a:ln>
        </p:spPr>
      </p:pic>
      <p:cxnSp>
        <p:nvCxnSpPr>
          <p:cNvPr id="339" name="Google Shape;339;p36"/>
          <p:cNvCxnSpPr/>
          <p:nvPr/>
        </p:nvCxnSpPr>
        <p:spPr>
          <a:xfrm>
            <a:off x="8327800" y="2296700"/>
            <a:ext cx="233700" cy="261300"/>
          </a:xfrm>
          <a:prstGeom prst="straightConnector1">
            <a:avLst/>
          </a:prstGeom>
          <a:noFill/>
          <a:ln cap="flat" cmpd="sng" w="19050">
            <a:solidFill>
              <a:srgbClr val="FF0000"/>
            </a:solidFill>
            <a:prstDash val="solid"/>
            <a:round/>
            <a:headEnd len="med" w="med" type="none"/>
            <a:tailEnd len="med" w="med" type="triangle"/>
          </a:ln>
        </p:spPr>
      </p:cxnSp>
      <p:sp>
        <p:nvSpPr>
          <p:cNvPr id="340" name="Google Shape;340;p36"/>
          <p:cNvSpPr txBox="1"/>
          <p:nvPr/>
        </p:nvSpPr>
        <p:spPr>
          <a:xfrm>
            <a:off x="8114353" y="1971153"/>
            <a:ext cx="2337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rgbClr val="FF0000"/>
                </a:solidFill>
                <a:latin typeface="Nunito"/>
                <a:ea typeface="Nunito"/>
                <a:cs typeface="Nunito"/>
                <a:sym typeface="Nunito"/>
              </a:rPr>
              <a:t>?</a:t>
            </a:r>
            <a:endParaRPr b="1" sz="1500">
              <a:solidFill>
                <a:srgbClr val="FF0000"/>
              </a:solidFill>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000"/>
                                        <p:tgtEl>
                                          <p:spTgt spid="339"/>
                                        </p:tgtEl>
                                      </p:cBhvr>
                                    </p:animEffect>
                                  </p:childTnLst>
                                </p:cTn>
                              </p:par>
                              <p:par>
                                <p:cTn fill="hold" nodeType="with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000"/>
                                        <p:tgtEl>
                                          <p:spTgt spid="3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7"/>
          <p:cNvSpPr txBox="1"/>
          <p:nvPr>
            <p:ph type="title"/>
          </p:nvPr>
        </p:nvSpPr>
        <p:spPr>
          <a:xfrm>
            <a:off x="803263" y="491050"/>
            <a:ext cx="7537500" cy="629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Is Our Model Generating Realistic Cost Data?</a:t>
            </a:r>
            <a:endParaRPr/>
          </a:p>
        </p:txBody>
      </p:sp>
      <p:pic>
        <p:nvPicPr>
          <p:cNvPr id="346" name="Google Shape;346;p37"/>
          <p:cNvPicPr preferRelativeResize="0"/>
          <p:nvPr/>
        </p:nvPicPr>
        <p:blipFill>
          <a:blip r:embed="rId3">
            <a:alphaModFix/>
          </a:blip>
          <a:stretch>
            <a:fillRect/>
          </a:stretch>
        </p:blipFill>
        <p:spPr>
          <a:xfrm>
            <a:off x="2159538" y="1791250"/>
            <a:ext cx="4824934" cy="32408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Bayesian Belief Network As The Third Layer?</a:t>
            </a:r>
            <a:endParaRPr/>
          </a:p>
        </p:txBody>
      </p:sp>
      <p:sp>
        <p:nvSpPr>
          <p:cNvPr id="352" name="Google Shape;352;p38"/>
          <p:cNvSpPr txBox="1"/>
          <p:nvPr>
            <p:ph idx="1" type="body"/>
          </p:nvPr>
        </p:nvSpPr>
        <p:spPr>
          <a:xfrm>
            <a:off x="544200" y="2281250"/>
            <a:ext cx="8059200" cy="1521600"/>
          </a:xfrm>
          <a:prstGeom prst="rect">
            <a:avLst/>
          </a:prstGeom>
        </p:spPr>
        <p:txBody>
          <a:bodyPr anchorCtr="0" anchor="t" bIns="91425" lIns="91425" spcFirstLastPara="1" rIns="91425" wrap="square" tIns="91425">
            <a:noAutofit/>
          </a:bodyPr>
          <a:lstStyle/>
          <a:p>
            <a:pPr indent="-342900" lvl="0" marL="457200" marR="0" rtl="0" algn="l">
              <a:lnSpc>
                <a:spcPct val="200000"/>
              </a:lnSpc>
              <a:spcBef>
                <a:spcPts val="1200"/>
              </a:spcBef>
              <a:spcAft>
                <a:spcPts val="0"/>
              </a:spcAft>
              <a:buClr>
                <a:srgbClr val="292929"/>
              </a:buClr>
              <a:buSzPts val="1800"/>
              <a:buFont typeface="Georgia"/>
              <a:buChar char="●"/>
            </a:pPr>
            <a:r>
              <a:rPr lang="en" sz="1800">
                <a:solidFill>
                  <a:srgbClr val="292929"/>
                </a:solidFill>
                <a:highlight>
                  <a:srgbClr val="FFFFFF"/>
                </a:highlight>
              </a:rPr>
              <a:t>Not able to use Bayesian Hierarchical Model to generate discrete variables</a:t>
            </a:r>
            <a:endParaRPr sz="1800">
              <a:solidFill>
                <a:srgbClr val="292929"/>
              </a:solidFill>
              <a:highlight>
                <a:srgbClr val="FFFFFF"/>
              </a:highlight>
            </a:endParaRPr>
          </a:p>
          <a:p>
            <a:pPr indent="-342900" lvl="0" marL="457200" marR="0" rtl="0" algn="l">
              <a:lnSpc>
                <a:spcPct val="200000"/>
              </a:lnSpc>
              <a:spcBef>
                <a:spcPts val="1200"/>
              </a:spcBef>
              <a:spcAft>
                <a:spcPts val="0"/>
              </a:spcAft>
              <a:buClr>
                <a:srgbClr val="292929"/>
              </a:buClr>
              <a:buSzPts val="1800"/>
              <a:buFont typeface="Georgia"/>
              <a:buChar char="●"/>
            </a:pPr>
            <a:r>
              <a:rPr lang="en" sz="1800">
                <a:solidFill>
                  <a:srgbClr val="292929"/>
                </a:solidFill>
                <a:highlight>
                  <a:srgbClr val="FFFFFF"/>
                </a:highlight>
              </a:rPr>
              <a:t>BBN is good for </a:t>
            </a:r>
            <a:r>
              <a:rPr lang="en" sz="1800">
                <a:solidFill>
                  <a:srgbClr val="292929"/>
                </a:solidFill>
                <a:highlight>
                  <a:srgbClr val="FFFFFF"/>
                </a:highlight>
              </a:rPr>
              <a:t>generating</a:t>
            </a:r>
            <a:r>
              <a:rPr lang="en" sz="1800">
                <a:solidFill>
                  <a:srgbClr val="292929"/>
                </a:solidFill>
                <a:highlight>
                  <a:srgbClr val="FFFFFF"/>
                </a:highlight>
              </a:rPr>
              <a:t> discrete variables out of discrete variables</a:t>
            </a:r>
            <a:endParaRPr sz="1800">
              <a:solidFill>
                <a:srgbClr val="292929"/>
              </a:solidFill>
              <a:highlight>
                <a:srgbClr val="FFFFFF"/>
              </a:highlight>
            </a:endParaRPr>
          </a:p>
          <a:p>
            <a:pPr indent="-342900" lvl="0" marL="457200" marR="0" rtl="0" algn="l">
              <a:lnSpc>
                <a:spcPct val="200000"/>
              </a:lnSpc>
              <a:spcBef>
                <a:spcPts val="1200"/>
              </a:spcBef>
              <a:spcAft>
                <a:spcPts val="1200"/>
              </a:spcAft>
              <a:buClr>
                <a:srgbClr val="292929"/>
              </a:buClr>
              <a:buSzPts val="1800"/>
              <a:buFont typeface="Georgia"/>
              <a:buChar char="●"/>
            </a:pPr>
            <a:r>
              <a:rPr lang="en" sz="1800">
                <a:solidFill>
                  <a:srgbClr val="292929"/>
                </a:solidFill>
                <a:highlight>
                  <a:srgbClr val="FFFFFF"/>
                </a:highlight>
              </a:rPr>
              <a:t>BBN can show the probabilities or conditional probabilities for all nodes</a:t>
            </a:r>
            <a:endParaRPr sz="1800">
              <a:solidFill>
                <a:srgbClr val="292929"/>
              </a:solidFill>
              <a:highlight>
                <a:srgbClr val="FFFFFF"/>
              </a:high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9"/>
          <p:cNvSpPr txBox="1"/>
          <p:nvPr>
            <p:ph idx="1" type="body"/>
          </p:nvPr>
        </p:nvSpPr>
        <p:spPr>
          <a:xfrm>
            <a:off x="527275" y="1284575"/>
            <a:ext cx="7946100" cy="3278700"/>
          </a:xfrm>
          <a:prstGeom prst="rect">
            <a:avLst/>
          </a:prstGeom>
        </p:spPr>
        <p:txBody>
          <a:bodyPr anchorCtr="0" anchor="t" bIns="91425" lIns="91425" spcFirstLastPara="1" rIns="91425" wrap="square" tIns="91425">
            <a:normAutofit lnSpcReduction="10000"/>
          </a:bodyPr>
          <a:lstStyle/>
          <a:p>
            <a:pPr indent="0" lvl="0" marL="457200" rtl="0" algn="l">
              <a:spcBef>
                <a:spcPts val="0"/>
              </a:spcBef>
              <a:spcAft>
                <a:spcPts val="0"/>
              </a:spcAft>
              <a:buNone/>
            </a:pPr>
            <a:r>
              <a:t/>
            </a:r>
            <a:endParaRPr sz="1600">
              <a:solidFill>
                <a:srgbClr val="292929"/>
              </a:solidFill>
              <a:highlight>
                <a:srgbClr val="FFFFFF"/>
              </a:highlight>
              <a:latin typeface="Georgia"/>
              <a:ea typeface="Georgia"/>
              <a:cs typeface="Georgia"/>
              <a:sym typeface="Georgia"/>
            </a:endParaRPr>
          </a:p>
          <a:p>
            <a:pPr indent="-342900" lvl="0" marL="457200" marR="0" rtl="0" algn="l">
              <a:lnSpc>
                <a:spcPct val="200000"/>
              </a:lnSpc>
              <a:spcBef>
                <a:spcPts val="1200"/>
              </a:spcBef>
              <a:spcAft>
                <a:spcPts val="0"/>
              </a:spcAft>
              <a:buClr>
                <a:srgbClr val="292929"/>
              </a:buClr>
              <a:buSzPts val="1800"/>
              <a:buFont typeface="Georgia"/>
              <a:buChar char="●"/>
            </a:pPr>
            <a:r>
              <a:rPr lang="en" sz="1800">
                <a:solidFill>
                  <a:srgbClr val="292929"/>
                </a:solidFill>
                <a:highlight>
                  <a:srgbClr val="FFFFFF"/>
                </a:highlight>
              </a:rPr>
              <a:t>Probabilistic graphical model </a:t>
            </a:r>
            <a:endParaRPr sz="1800">
              <a:solidFill>
                <a:srgbClr val="292929"/>
              </a:solidFill>
              <a:highlight>
                <a:srgbClr val="FFFFFF"/>
              </a:highlight>
            </a:endParaRPr>
          </a:p>
          <a:p>
            <a:pPr indent="-342900" lvl="0" marL="457200" marR="0" rtl="0" algn="l">
              <a:lnSpc>
                <a:spcPct val="200000"/>
              </a:lnSpc>
              <a:spcBef>
                <a:spcPts val="1200"/>
              </a:spcBef>
              <a:spcAft>
                <a:spcPts val="0"/>
              </a:spcAft>
              <a:buClr>
                <a:srgbClr val="292929"/>
              </a:buClr>
              <a:buSzPts val="1800"/>
              <a:buFont typeface="Georgia"/>
              <a:buChar char="●"/>
            </a:pPr>
            <a:r>
              <a:rPr lang="en" sz="1800">
                <a:solidFill>
                  <a:srgbClr val="292929"/>
                </a:solidFill>
                <a:highlight>
                  <a:srgbClr val="FFFFFF"/>
                </a:highlight>
              </a:rPr>
              <a:t>S</a:t>
            </a:r>
            <a:r>
              <a:rPr lang="en" sz="1800">
                <a:solidFill>
                  <a:srgbClr val="292929"/>
                </a:solidFill>
                <a:highlight>
                  <a:srgbClr val="FFFFFF"/>
                </a:highlight>
              </a:rPr>
              <a:t>pecifies which variables are dependent, independent, or conditionally independent</a:t>
            </a:r>
            <a:endParaRPr sz="1800">
              <a:solidFill>
                <a:srgbClr val="292929"/>
              </a:solidFill>
              <a:highlight>
                <a:srgbClr val="FFFFFF"/>
              </a:highlight>
            </a:endParaRPr>
          </a:p>
          <a:p>
            <a:pPr indent="-342900" lvl="0" marL="457200" marR="0" rtl="0" algn="l">
              <a:lnSpc>
                <a:spcPct val="200000"/>
              </a:lnSpc>
              <a:spcBef>
                <a:spcPts val="1200"/>
              </a:spcBef>
              <a:spcAft>
                <a:spcPts val="1200"/>
              </a:spcAft>
              <a:buClr>
                <a:srgbClr val="292929"/>
              </a:buClr>
              <a:buSzPts val="1800"/>
              <a:buFont typeface="Georgia"/>
              <a:buChar char="●"/>
            </a:pPr>
            <a:r>
              <a:rPr lang="en" sz="1800">
                <a:solidFill>
                  <a:srgbClr val="292929"/>
                </a:solidFill>
                <a:highlight>
                  <a:srgbClr val="FFFFFF"/>
                </a:highlight>
              </a:rPr>
              <a:t>Tracks in real-time how each event's probabilities change as new evidence is introduced to the model</a:t>
            </a:r>
            <a:endParaRPr sz="1800">
              <a:solidFill>
                <a:srgbClr val="292929"/>
              </a:solidFill>
              <a:highlight>
                <a:srgbClr val="FFFFFF"/>
              </a:highlight>
            </a:endParaRPr>
          </a:p>
        </p:txBody>
      </p:sp>
      <p:sp>
        <p:nvSpPr>
          <p:cNvPr id="358" name="Google Shape;358;p39"/>
          <p:cNvSpPr txBox="1"/>
          <p:nvPr>
            <p:ph type="title"/>
          </p:nvPr>
        </p:nvSpPr>
        <p:spPr>
          <a:xfrm>
            <a:off x="574663" y="567250"/>
            <a:ext cx="7537500" cy="629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Bayesian Belief Network (BBN)</a:t>
            </a:r>
            <a:endParaRPr/>
          </a:p>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0"/>
          <p:cNvSpPr/>
          <p:nvPr/>
        </p:nvSpPr>
        <p:spPr>
          <a:xfrm>
            <a:off x="1685425" y="1065050"/>
            <a:ext cx="1869600" cy="892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Rate</a:t>
            </a:r>
            <a:endParaRPr b="1"/>
          </a:p>
          <a:p>
            <a:pPr indent="0" lvl="0" marL="0" rtl="0" algn="ctr">
              <a:spcBef>
                <a:spcPts val="0"/>
              </a:spcBef>
              <a:spcAft>
                <a:spcPts val="0"/>
              </a:spcAft>
              <a:buNone/>
            </a:pPr>
            <a:r>
              <a:rPr lang="en"/>
              <a:t>(rate_norm)</a:t>
            </a:r>
            <a:endParaRPr/>
          </a:p>
        </p:txBody>
      </p:sp>
      <p:sp>
        <p:nvSpPr>
          <p:cNvPr id="364" name="Google Shape;364;p40"/>
          <p:cNvSpPr/>
          <p:nvPr/>
        </p:nvSpPr>
        <p:spPr>
          <a:xfrm>
            <a:off x="5665325" y="1086075"/>
            <a:ext cx="1869600" cy="892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Estimated Cost</a:t>
            </a:r>
            <a:endParaRPr b="1"/>
          </a:p>
          <a:p>
            <a:pPr indent="0" lvl="0" marL="0" rtl="0" algn="ctr">
              <a:spcBef>
                <a:spcPts val="0"/>
              </a:spcBef>
              <a:spcAft>
                <a:spcPts val="0"/>
              </a:spcAft>
              <a:buNone/>
            </a:pPr>
            <a:r>
              <a:rPr lang="en"/>
              <a:t>(est_cost_norm)</a:t>
            </a:r>
            <a:endParaRPr/>
          </a:p>
        </p:txBody>
      </p:sp>
      <p:sp>
        <p:nvSpPr>
          <p:cNvPr id="365" name="Google Shape;365;p40"/>
          <p:cNvSpPr/>
          <p:nvPr/>
        </p:nvSpPr>
        <p:spPr>
          <a:xfrm>
            <a:off x="3765750" y="2368675"/>
            <a:ext cx="1869600" cy="8922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Recommender Outcome</a:t>
            </a:r>
            <a:endParaRPr b="1"/>
          </a:p>
          <a:p>
            <a:pPr indent="0" lvl="0" marL="0" rtl="0" algn="ctr">
              <a:spcBef>
                <a:spcPts val="0"/>
              </a:spcBef>
              <a:spcAft>
                <a:spcPts val="0"/>
              </a:spcAft>
              <a:buNone/>
            </a:pPr>
            <a:r>
              <a:rPr lang="en"/>
              <a:t>(color)</a:t>
            </a:r>
            <a:endParaRPr/>
          </a:p>
        </p:txBody>
      </p:sp>
      <p:sp>
        <p:nvSpPr>
          <p:cNvPr id="366" name="Google Shape;366;p40"/>
          <p:cNvSpPr/>
          <p:nvPr/>
        </p:nvSpPr>
        <p:spPr>
          <a:xfrm>
            <a:off x="3765750" y="4018750"/>
            <a:ext cx="1869600" cy="8922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Final Decision</a:t>
            </a:r>
            <a:endParaRPr b="1"/>
          </a:p>
          <a:p>
            <a:pPr indent="0" lvl="0" marL="0" rtl="0" algn="ctr">
              <a:spcBef>
                <a:spcPts val="0"/>
              </a:spcBef>
              <a:spcAft>
                <a:spcPts val="0"/>
              </a:spcAft>
              <a:buNone/>
            </a:pPr>
            <a:r>
              <a:rPr lang="en"/>
              <a:t>(CurrentCondition)</a:t>
            </a:r>
            <a:endParaRPr/>
          </a:p>
        </p:txBody>
      </p:sp>
      <p:cxnSp>
        <p:nvCxnSpPr>
          <p:cNvPr id="367" name="Google Shape;367;p40"/>
          <p:cNvCxnSpPr>
            <a:stCxn id="364" idx="2"/>
            <a:endCxn id="365" idx="0"/>
          </p:cNvCxnSpPr>
          <p:nvPr/>
        </p:nvCxnSpPr>
        <p:spPr>
          <a:xfrm flipH="1">
            <a:off x="4700525" y="1978275"/>
            <a:ext cx="1899600" cy="390300"/>
          </a:xfrm>
          <a:prstGeom prst="straightConnector1">
            <a:avLst/>
          </a:prstGeom>
          <a:noFill/>
          <a:ln cap="flat" cmpd="sng" w="9525">
            <a:solidFill>
              <a:schemeClr val="dk2"/>
            </a:solidFill>
            <a:prstDash val="solid"/>
            <a:round/>
            <a:headEnd len="med" w="med" type="none"/>
            <a:tailEnd len="med" w="med" type="triangle"/>
          </a:ln>
        </p:spPr>
      </p:cxnSp>
      <p:cxnSp>
        <p:nvCxnSpPr>
          <p:cNvPr id="368" name="Google Shape;368;p40"/>
          <p:cNvCxnSpPr>
            <a:stCxn id="365" idx="2"/>
          </p:cNvCxnSpPr>
          <p:nvPr/>
        </p:nvCxnSpPr>
        <p:spPr>
          <a:xfrm>
            <a:off x="4700550" y="3260875"/>
            <a:ext cx="0" cy="762900"/>
          </a:xfrm>
          <a:prstGeom prst="straightConnector1">
            <a:avLst/>
          </a:prstGeom>
          <a:noFill/>
          <a:ln cap="flat" cmpd="sng" w="9525">
            <a:solidFill>
              <a:schemeClr val="dk2"/>
            </a:solidFill>
            <a:prstDash val="solid"/>
            <a:round/>
            <a:headEnd len="med" w="med" type="none"/>
            <a:tailEnd len="med" w="med" type="triangle"/>
          </a:ln>
        </p:spPr>
      </p:cxnSp>
      <p:cxnSp>
        <p:nvCxnSpPr>
          <p:cNvPr id="369" name="Google Shape;369;p40"/>
          <p:cNvCxnSpPr>
            <a:stCxn id="363" idx="2"/>
            <a:endCxn id="365" idx="0"/>
          </p:cNvCxnSpPr>
          <p:nvPr/>
        </p:nvCxnSpPr>
        <p:spPr>
          <a:xfrm>
            <a:off x="2620225" y="1957250"/>
            <a:ext cx="2080200" cy="411300"/>
          </a:xfrm>
          <a:prstGeom prst="straightConnector1">
            <a:avLst/>
          </a:prstGeom>
          <a:noFill/>
          <a:ln cap="flat" cmpd="sng" w="9525">
            <a:solidFill>
              <a:schemeClr val="dk2"/>
            </a:solidFill>
            <a:prstDash val="solid"/>
            <a:round/>
            <a:headEnd len="med" w="med" type="none"/>
            <a:tailEnd len="med" w="med" type="triangle"/>
          </a:ln>
        </p:spPr>
      </p:cxnSp>
      <p:cxnSp>
        <p:nvCxnSpPr>
          <p:cNvPr id="370" name="Google Shape;370;p40"/>
          <p:cNvCxnSpPr/>
          <p:nvPr/>
        </p:nvCxnSpPr>
        <p:spPr>
          <a:xfrm flipH="1">
            <a:off x="5055725" y="1978275"/>
            <a:ext cx="1620600" cy="2046300"/>
          </a:xfrm>
          <a:prstGeom prst="straightConnector1">
            <a:avLst/>
          </a:prstGeom>
          <a:noFill/>
          <a:ln cap="flat" cmpd="sng" w="9525">
            <a:solidFill>
              <a:schemeClr val="dk2"/>
            </a:solidFill>
            <a:prstDash val="solid"/>
            <a:round/>
            <a:headEnd len="med" w="med" type="none"/>
            <a:tailEnd len="med" w="med" type="triangle"/>
          </a:ln>
        </p:spPr>
      </p:cxnSp>
      <p:cxnSp>
        <p:nvCxnSpPr>
          <p:cNvPr id="371" name="Google Shape;371;p40"/>
          <p:cNvCxnSpPr>
            <a:stCxn id="363" idx="2"/>
          </p:cNvCxnSpPr>
          <p:nvPr/>
        </p:nvCxnSpPr>
        <p:spPr>
          <a:xfrm>
            <a:off x="2620225" y="1957250"/>
            <a:ext cx="1757100" cy="2084100"/>
          </a:xfrm>
          <a:prstGeom prst="straightConnector1">
            <a:avLst/>
          </a:prstGeom>
          <a:noFill/>
          <a:ln cap="flat" cmpd="sng" w="9525">
            <a:solidFill>
              <a:schemeClr val="dk2"/>
            </a:solidFill>
            <a:prstDash val="solid"/>
            <a:round/>
            <a:headEnd len="med" w="med" type="none"/>
            <a:tailEnd len="med" w="med" type="triangle"/>
          </a:ln>
        </p:spPr>
      </p:cxnSp>
      <p:sp>
        <p:nvSpPr>
          <p:cNvPr id="372" name="Google Shape;372;p40"/>
          <p:cNvSpPr txBox="1"/>
          <p:nvPr>
            <p:ph idx="4294967295" type="title"/>
          </p:nvPr>
        </p:nvSpPr>
        <p:spPr>
          <a:xfrm>
            <a:off x="514750" y="293775"/>
            <a:ext cx="8628600" cy="64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Simple </a:t>
            </a:r>
            <a:r>
              <a:rPr lang="en"/>
              <a:t>BBN for Recommender and Final Outcomes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1"/>
          <p:cNvSpPr/>
          <p:nvPr/>
        </p:nvSpPr>
        <p:spPr>
          <a:xfrm>
            <a:off x="2750200" y="901400"/>
            <a:ext cx="1795500" cy="8274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Rate</a:t>
            </a:r>
            <a:endParaRPr b="1"/>
          </a:p>
          <a:p>
            <a:pPr indent="0" lvl="0" marL="0" rtl="0" algn="ctr">
              <a:spcBef>
                <a:spcPts val="0"/>
              </a:spcBef>
              <a:spcAft>
                <a:spcPts val="0"/>
              </a:spcAft>
              <a:buNone/>
            </a:pPr>
            <a:r>
              <a:rPr lang="en"/>
              <a:t>(rate_norm)</a:t>
            </a:r>
            <a:endParaRPr/>
          </a:p>
        </p:txBody>
      </p:sp>
      <p:sp>
        <p:nvSpPr>
          <p:cNvPr id="378" name="Google Shape;378;p41"/>
          <p:cNvSpPr/>
          <p:nvPr/>
        </p:nvSpPr>
        <p:spPr>
          <a:xfrm>
            <a:off x="4674725" y="857475"/>
            <a:ext cx="1869600" cy="892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Estimated Cost</a:t>
            </a:r>
            <a:endParaRPr b="1"/>
          </a:p>
          <a:p>
            <a:pPr indent="0" lvl="0" marL="0" rtl="0" algn="ctr">
              <a:spcBef>
                <a:spcPts val="0"/>
              </a:spcBef>
              <a:spcAft>
                <a:spcPts val="0"/>
              </a:spcAft>
              <a:buNone/>
            </a:pPr>
            <a:r>
              <a:rPr lang="en"/>
              <a:t>(est_cost_norm)</a:t>
            </a:r>
            <a:endParaRPr/>
          </a:p>
        </p:txBody>
      </p:sp>
      <p:sp>
        <p:nvSpPr>
          <p:cNvPr id="379" name="Google Shape;379;p41"/>
          <p:cNvSpPr/>
          <p:nvPr/>
        </p:nvSpPr>
        <p:spPr>
          <a:xfrm>
            <a:off x="3537150" y="2063875"/>
            <a:ext cx="1869600" cy="892200"/>
          </a:xfrm>
          <a:prstGeom prst="roundRect">
            <a:avLst>
              <a:gd fmla="val 16667" name="adj"/>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Recommender Outcome</a:t>
            </a:r>
            <a:endParaRPr b="1"/>
          </a:p>
          <a:p>
            <a:pPr indent="0" lvl="0" marL="0" rtl="0" algn="ctr">
              <a:spcBef>
                <a:spcPts val="0"/>
              </a:spcBef>
              <a:spcAft>
                <a:spcPts val="0"/>
              </a:spcAft>
              <a:buNone/>
            </a:pPr>
            <a:r>
              <a:rPr lang="en"/>
              <a:t>(color)</a:t>
            </a:r>
            <a:endParaRPr/>
          </a:p>
        </p:txBody>
      </p:sp>
      <p:cxnSp>
        <p:nvCxnSpPr>
          <p:cNvPr id="380" name="Google Shape;380;p41"/>
          <p:cNvCxnSpPr>
            <a:stCxn id="378" idx="2"/>
            <a:endCxn id="379" idx="0"/>
          </p:cNvCxnSpPr>
          <p:nvPr/>
        </p:nvCxnSpPr>
        <p:spPr>
          <a:xfrm flipH="1">
            <a:off x="4471925" y="1749675"/>
            <a:ext cx="1137600" cy="314100"/>
          </a:xfrm>
          <a:prstGeom prst="straightConnector1">
            <a:avLst/>
          </a:prstGeom>
          <a:noFill/>
          <a:ln cap="flat" cmpd="sng" w="9525">
            <a:solidFill>
              <a:schemeClr val="dk2"/>
            </a:solidFill>
            <a:prstDash val="solid"/>
            <a:round/>
            <a:headEnd len="med" w="med" type="none"/>
            <a:tailEnd len="med" w="med" type="triangle"/>
          </a:ln>
        </p:spPr>
      </p:cxnSp>
      <p:cxnSp>
        <p:nvCxnSpPr>
          <p:cNvPr id="381" name="Google Shape;381;p41"/>
          <p:cNvCxnSpPr>
            <a:stCxn id="377" idx="2"/>
            <a:endCxn id="379" idx="0"/>
          </p:cNvCxnSpPr>
          <p:nvPr/>
        </p:nvCxnSpPr>
        <p:spPr>
          <a:xfrm>
            <a:off x="3647950" y="1728800"/>
            <a:ext cx="824100" cy="335100"/>
          </a:xfrm>
          <a:prstGeom prst="straightConnector1">
            <a:avLst/>
          </a:prstGeom>
          <a:noFill/>
          <a:ln cap="flat" cmpd="sng" w="9525">
            <a:solidFill>
              <a:schemeClr val="dk2"/>
            </a:solidFill>
            <a:prstDash val="solid"/>
            <a:round/>
            <a:headEnd len="med" w="med" type="none"/>
            <a:tailEnd len="med" w="med" type="triangle"/>
          </a:ln>
        </p:spPr>
      </p:cxnSp>
      <p:graphicFrame>
        <p:nvGraphicFramePr>
          <p:cNvPr id="382" name="Google Shape;382;p41"/>
          <p:cNvGraphicFramePr/>
          <p:nvPr/>
        </p:nvGraphicFramePr>
        <p:xfrm>
          <a:off x="6633450" y="911100"/>
          <a:ext cx="3000000" cy="3000000"/>
        </p:xfrm>
        <a:graphic>
          <a:graphicData uri="http://schemas.openxmlformats.org/drawingml/2006/table">
            <a:tbl>
              <a:tblPr>
                <a:noFill/>
                <a:tableStyleId>{7A242A9F-9496-4129-B314-3684D55D0D30}</a:tableStyleId>
              </a:tblPr>
              <a:tblGrid>
                <a:gridCol w="533900"/>
                <a:gridCol w="533900"/>
                <a:gridCol w="468750"/>
                <a:gridCol w="458000"/>
                <a:gridCol w="457950"/>
              </a:tblGrid>
              <a:tr h="431125">
                <a:tc>
                  <a:txBody>
                    <a:bodyPr/>
                    <a:lstStyle/>
                    <a:p>
                      <a:pPr indent="0" lvl="0" marL="0" rtl="0" algn="ctr">
                        <a:spcBef>
                          <a:spcPts val="0"/>
                        </a:spcBef>
                        <a:spcAft>
                          <a:spcPts val="0"/>
                        </a:spcAft>
                        <a:buNone/>
                      </a:pPr>
                      <a:r>
                        <a:rPr lang="en"/>
                        <a:t>cost</a:t>
                      </a:r>
                      <a:endParaRPr/>
                    </a:p>
                  </a:txBody>
                  <a:tcPr marT="91425" marB="91425" marR="91425" marL="91425">
                    <a:solidFill>
                      <a:srgbClr val="FFD966"/>
                    </a:solidFill>
                  </a:tcPr>
                </a:tc>
                <a:tc>
                  <a:txBody>
                    <a:bodyPr/>
                    <a:lstStyle/>
                    <a:p>
                      <a:pPr indent="0" lvl="0" marL="0" rtl="0" algn="ctr">
                        <a:spcBef>
                          <a:spcPts val="0"/>
                        </a:spcBef>
                        <a:spcAft>
                          <a:spcPts val="0"/>
                        </a:spcAft>
                        <a:buNone/>
                      </a:pPr>
                      <a:r>
                        <a:rPr lang="en" sz="1300"/>
                        <a:t>≤ -2</a:t>
                      </a:r>
                      <a:endParaRPr sz="1300"/>
                    </a:p>
                  </a:txBody>
                  <a:tcPr marT="91425" marB="91425" marR="91425" marL="91425">
                    <a:solidFill>
                      <a:srgbClr val="FFD966"/>
                    </a:solidFill>
                  </a:tcPr>
                </a:tc>
                <a:tc>
                  <a:txBody>
                    <a:bodyPr/>
                    <a:lstStyle/>
                    <a:p>
                      <a:pPr indent="0" lvl="0" marL="0" rtl="0" algn="ctr">
                        <a:spcBef>
                          <a:spcPts val="0"/>
                        </a:spcBef>
                        <a:spcAft>
                          <a:spcPts val="0"/>
                        </a:spcAft>
                        <a:buNone/>
                      </a:pPr>
                      <a:r>
                        <a:rPr lang="en" sz="1300"/>
                        <a:t>≤ </a:t>
                      </a:r>
                      <a:r>
                        <a:rPr lang="en" sz="1300"/>
                        <a:t> 0</a:t>
                      </a:r>
                      <a:endParaRPr sz="1300"/>
                    </a:p>
                  </a:txBody>
                  <a:tcPr marT="91425" marB="91425" marR="91425" marL="91425">
                    <a:solidFill>
                      <a:srgbClr val="FFD966"/>
                    </a:solidFill>
                  </a:tcPr>
                </a:tc>
                <a:tc>
                  <a:txBody>
                    <a:bodyPr/>
                    <a:lstStyle/>
                    <a:p>
                      <a:pPr indent="0" lvl="0" marL="0" rtl="0" algn="ctr">
                        <a:spcBef>
                          <a:spcPts val="0"/>
                        </a:spcBef>
                        <a:spcAft>
                          <a:spcPts val="0"/>
                        </a:spcAft>
                        <a:buNone/>
                      </a:pPr>
                      <a:r>
                        <a:rPr lang="en" sz="1300"/>
                        <a:t>≤ </a:t>
                      </a:r>
                      <a:r>
                        <a:rPr lang="en" sz="1300"/>
                        <a:t> 2</a:t>
                      </a:r>
                      <a:endParaRPr sz="1300"/>
                    </a:p>
                  </a:txBody>
                  <a:tcPr marT="91425" marB="91425" marR="91425" marL="91425">
                    <a:solidFill>
                      <a:srgbClr val="FFD966"/>
                    </a:solidFill>
                  </a:tcPr>
                </a:tc>
                <a:tc>
                  <a:txBody>
                    <a:bodyPr/>
                    <a:lstStyle/>
                    <a:p>
                      <a:pPr indent="0" lvl="0" marL="0" rtl="0" algn="ctr">
                        <a:spcBef>
                          <a:spcPts val="0"/>
                        </a:spcBef>
                        <a:spcAft>
                          <a:spcPts val="0"/>
                        </a:spcAft>
                        <a:buNone/>
                      </a:pPr>
                      <a:r>
                        <a:rPr lang="en" sz="1300"/>
                        <a:t>≤ </a:t>
                      </a:r>
                      <a:r>
                        <a:rPr lang="en" sz="1300"/>
                        <a:t> 4</a:t>
                      </a:r>
                      <a:endParaRPr sz="1300"/>
                    </a:p>
                  </a:txBody>
                  <a:tcPr marT="91425" marB="91425" marR="91425" marL="91425">
                    <a:solidFill>
                      <a:srgbClr val="FFD966"/>
                    </a:solidFill>
                  </a:tcPr>
                </a:tc>
              </a:tr>
              <a:tr h="396200">
                <a:tc>
                  <a:txBody>
                    <a:bodyPr/>
                    <a:lstStyle/>
                    <a:p>
                      <a:pPr indent="0" lvl="0" marL="0" rtl="0" algn="ctr">
                        <a:spcBef>
                          <a:spcPts val="0"/>
                        </a:spcBef>
                        <a:spcAft>
                          <a:spcPts val="0"/>
                        </a:spcAft>
                        <a:buNone/>
                      </a:pPr>
                      <a:r>
                        <a:rPr lang="en"/>
                        <a:t>P</a:t>
                      </a:r>
                      <a:endParaRPr/>
                    </a:p>
                  </a:txBody>
                  <a:tcPr marT="91425" marB="91425" marR="91425" marL="91425">
                    <a:solidFill>
                      <a:srgbClr val="FFD966"/>
                    </a:solidFill>
                  </a:tcPr>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bl>
          </a:graphicData>
        </a:graphic>
      </p:graphicFrame>
      <p:graphicFrame>
        <p:nvGraphicFramePr>
          <p:cNvPr id="383" name="Google Shape;383;p41"/>
          <p:cNvGraphicFramePr/>
          <p:nvPr/>
        </p:nvGraphicFramePr>
        <p:xfrm>
          <a:off x="1840525" y="3041350"/>
          <a:ext cx="3000000" cy="3000000"/>
        </p:xfrm>
        <a:graphic>
          <a:graphicData uri="http://schemas.openxmlformats.org/drawingml/2006/table">
            <a:tbl>
              <a:tblPr>
                <a:noFill/>
                <a:tableStyleId>{7A242A9F-9496-4129-B314-3684D55D0D30}</a:tableStyleId>
              </a:tblPr>
              <a:tblGrid>
                <a:gridCol w="2297700"/>
                <a:gridCol w="960850"/>
                <a:gridCol w="920100"/>
                <a:gridCol w="971475"/>
              </a:tblGrid>
              <a:tr h="420625">
                <a:tc>
                  <a:txBody>
                    <a:bodyPr/>
                    <a:lstStyle/>
                    <a:p>
                      <a:pPr indent="0" lvl="0" marL="0" rtl="0" algn="l">
                        <a:spcBef>
                          <a:spcPts val="0"/>
                        </a:spcBef>
                        <a:spcAft>
                          <a:spcPts val="0"/>
                        </a:spcAft>
                        <a:buNone/>
                      </a:pPr>
                      <a:r>
                        <a:rPr lang="en"/>
                        <a:t>Categories               color</a:t>
                      </a:r>
                      <a:endParaRPr/>
                    </a:p>
                  </a:txBody>
                  <a:tcPr marT="91425" marB="91425" marR="91425" marL="91425">
                    <a:solidFill>
                      <a:srgbClr val="FFD966"/>
                    </a:solidFill>
                  </a:tcPr>
                </a:tc>
                <a:tc>
                  <a:txBody>
                    <a:bodyPr/>
                    <a:lstStyle/>
                    <a:p>
                      <a:pPr indent="0" lvl="0" marL="0" rtl="0" algn="ctr">
                        <a:spcBef>
                          <a:spcPts val="0"/>
                        </a:spcBef>
                        <a:spcAft>
                          <a:spcPts val="0"/>
                        </a:spcAft>
                        <a:buNone/>
                      </a:pPr>
                      <a:r>
                        <a:rPr lang="en"/>
                        <a:t>GREEN</a:t>
                      </a:r>
                      <a:endParaRPr/>
                    </a:p>
                  </a:txBody>
                  <a:tcPr marT="91425" marB="91425" marR="91425" marL="91425">
                    <a:solidFill>
                      <a:srgbClr val="FFD966"/>
                    </a:solidFill>
                  </a:tcPr>
                </a:tc>
                <a:tc>
                  <a:txBody>
                    <a:bodyPr/>
                    <a:lstStyle/>
                    <a:p>
                      <a:pPr indent="0" lvl="0" marL="0" rtl="0" algn="ctr">
                        <a:spcBef>
                          <a:spcPts val="0"/>
                        </a:spcBef>
                        <a:spcAft>
                          <a:spcPts val="0"/>
                        </a:spcAft>
                        <a:buNone/>
                      </a:pPr>
                      <a:r>
                        <a:rPr lang="en"/>
                        <a:t>RED</a:t>
                      </a:r>
                      <a:endParaRPr/>
                    </a:p>
                  </a:txBody>
                  <a:tcPr marT="91425" marB="91425" marR="91425" marL="91425">
                    <a:solidFill>
                      <a:srgbClr val="FFD966"/>
                    </a:solidFill>
                  </a:tcPr>
                </a:tc>
                <a:tc>
                  <a:txBody>
                    <a:bodyPr/>
                    <a:lstStyle/>
                    <a:p>
                      <a:pPr indent="0" lvl="0" marL="0" rtl="0" algn="ctr">
                        <a:spcBef>
                          <a:spcPts val="0"/>
                        </a:spcBef>
                        <a:spcAft>
                          <a:spcPts val="0"/>
                        </a:spcAft>
                        <a:buNone/>
                      </a:pPr>
                      <a:r>
                        <a:rPr lang="en"/>
                        <a:t>YELLOW</a:t>
                      </a:r>
                      <a:endParaRPr/>
                    </a:p>
                  </a:txBody>
                  <a:tcPr marT="91425" marB="91425" marR="91425" marL="91425">
                    <a:solidFill>
                      <a:srgbClr val="FFD966"/>
                    </a:solidFill>
                  </a:tcPr>
                </a:tc>
              </a:tr>
              <a:tr h="396200">
                <a:tc>
                  <a:txBody>
                    <a:bodyPr/>
                    <a:lstStyle/>
                    <a:p>
                      <a:pPr indent="0" lvl="0" marL="0" rtl="0" algn="ctr">
                        <a:spcBef>
                          <a:spcPts val="0"/>
                        </a:spcBef>
                        <a:spcAft>
                          <a:spcPts val="0"/>
                        </a:spcAft>
                        <a:buNone/>
                      </a:pPr>
                      <a:r>
                        <a:rPr lang="en"/>
                        <a:t>rate </a:t>
                      </a:r>
                      <a:r>
                        <a:rPr lang="en"/>
                        <a:t>≤ -2</a:t>
                      </a:r>
                      <a:r>
                        <a:rPr lang="en"/>
                        <a:t> &amp; cost </a:t>
                      </a:r>
                      <a:r>
                        <a:rPr lang="en"/>
                        <a:t>≤ -2</a:t>
                      </a:r>
                      <a:endParaRPr/>
                    </a:p>
                  </a:txBody>
                  <a:tcPr marT="91425" marB="91425" marR="91425" marL="91425">
                    <a:solidFill>
                      <a:srgbClr val="FFD966"/>
                    </a:solidFill>
                  </a:tcPr>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96200">
                <a:tc>
                  <a:txBody>
                    <a:bodyPr/>
                    <a:lstStyle/>
                    <a:p>
                      <a:pPr indent="0" lvl="0" marL="0" rtl="0" algn="ctr">
                        <a:spcBef>
                          <a:spcPts val="0"/>
                        </a:spcBef>
                        <a:spcAft>
                          <a:spcPts val="0"/>
                        </a:spcAft>
                        <a:buNone/>
                      </a:pPr>
                      <a:r>
                        <a:rPr lang="en"/>
                        <a:t>rate </a:t>
                      </a:r>
                      <a:r>
                        <a:rPr lang="en"/>
                        <a:t>≤ -2</a:t>
                      </a:r>
                      <a:r>
                        <a:rPr lang="en"/>
                        <a:t> &amp; cost </a:t>
                      </a:r>
                      <a:r>
                        <a:rPr lang="en"/>
                        <a:t>≤ 0</a:t>
                      </a:r>
                      <a:endParaRPr/>
                    </a:p>
                  </a:txBody>
                  <a:tcPr marT="91425" marB="91425" marR="91425" marL="91425">
                    <a:solidFill>
                      <a:srgbClr val="FFD966"/>
                    </a:solidFill>
                  </a:tcPr>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96200">
                <a:tc>
                  <a:txBody>
                    <a:bodyPr/>
                    <a:lstStyle/>
                    <a:p>
                      <a:pPr indent="0" lvl="0" marL="0" rtl="0" algn="ctr">
                        <a:spcBef>
                          <a:spcPts val="0"/>
                        </a:spcBef>
                        <a:spcAft>
                          <a:spcPts val="0"/>
                        </a:spcAft>
                        <a:buNone/>
                      </a:pPr>
                      <a:r>
                        <a:rPr lang="en"/>
                        <a:t>…</a:t>
                      </a:r>
                      <a:endParaRPr/>
                    </a:p>
                  </a:txBody>
                  <a:tcPr marT="91425" marB="91425" marR="91425" marL="91425">
                    <a:solidFill>
                      <a:srgbClr val="FFD966"/>
                    </a:solidFill>
                  </a:tcPr>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r h="396200">
                <a:tc>
                  <a:txBody>
                    <a:bodyPr/>
                    <a:lstStyle/>
                    <a:p>
                      <a:pPr indent="0" lvl="0" marL="0" rtl="0" algn="ctr">
                        <a:spcBef>
                          <a:spcPts val="0"/>
                        </a:spcBef>
                        <a:spcAft>
                          <a:spcPts val="0"/>
                        </a:spcAft>
                        <a:buNone/>
                      </a:pPr>
                      <a:r>
                        <a:rPr lang="en"/>
                        <a:t>rate </a:t>
                      </a:r>
                      <a:r>
                        <a:rPr lang="en"/>
                        <a:t>≤ 4</a:t>
                      </a:r>
                      <a:r>
                        <a:rPr lang="en"/>
                        <a:t> &amp; cost </a:t>
                      </a:r>
                      <a:r>
                        <a:rPr lang="en"/>
                        <a:t>≤ 4</a:t>
                      </a:r>
                      <a:endParaRPr/>
                    </a:p>
                  </a:txBody>
                  <a:tcPr marT="91425" marB="91425" marR="91425" marL="91425">
                    <a:solidFill>
                      <a:srgbClr val="FFD966"/>
                    </a:solidFill>
                  </a:tcPr>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bl>
          </a:graphicData>
        </a:graphic>
      </p:graphicFrame>
      <p:sp>
        <p:nvSpPr>
          <p:cNvPr id="384" name="Google Shape;384;p41"/>
          <p:cNvSpPr txBox="1"/>
          <p:nvPr>
            <p:ph idx="4294967295" type="title"/>
          </p:nvPr>
        </p:nvSpPr>
        <p:spPr>
          <a:xfrm>
            <a:off x="385550" y="129625"/>
            <a:ext cx="9066900" cy="685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Simple BBN for Generating Recommender Outcomes</a:t>
            </a:r>
            <a:endParaRPr/>
          </a:p>
        </p:txBody>
      </p:sp>
      <p:graphicFrame>
        <p:nvGraphicFramePr>
          <p:cNvPr id="385" name="Google Shape;385;p41"/>
          <p:cNvGraphicFramePr/>
          <p:nvPr/>
        </p:nvGraphicFramePr>
        <p:xfrm>
          <a:off x="80250" y="987300"/>
          <a:ext cx="3000000" cy="3000000"/>
        </p:xfrm>
        <a:graphic>
          <a:graphicData uri="http://schemas.openxmlformats.org/drawingml/2006/table">
            <a:tbl>
              <a:tblPr>
                <a:noFill/>
                <a:tableStyleId>{7A242A9F-9496-4129-B314-3684D55D0D30}</a:tableStyleId>
              </a:tblPr>
              <a:tblGrid>
                <a:gridCol w="533900"/>
                <a:gridCol w="491900"/>
                <a:gridCol w="510750"/>
                <a:gridCol w="458000"/>
                <a:gridCol w="457950"/>
              </a:tblGrid>
              <a:tr h="357650">
                <a:tc>
                  <a:txBody>
                    <a:bodyPr/>
                    <a:lstStyle/>
                    <a:p>
                      <a:pPr indent="0" lvl="0" marL="0" rtl="0" algn="ctr">
                        <a:spcBef>
                          <a:spcPts val="0"/>
                        </a:spcBef>
                        <a:spcAft>
                          <a:spcPts val="0"/>
                        </a:spcAft>
                        <a:buNone/>
                      </a:pPr>
                      <a:r>
                        <a:rPr lang="en"/>
                        <a:t>rate</a:t>
                      </a:r>
                      <a:endParaRPr/>
                    </a:p>
                  </a:txBody>
                  <a:tcPr marT="91425" marB="91425" marR="91425" marL="91425">
                    <a:solidFill>
                      <a:srgbClr val="FFD966"/>
                    </a:solidFill>
                  </a:tcPr>
                </a:tc>
                <a:tc>
                  <a:txBody>
                    <a:bodyPr/>
                    <a:lstStyle/>
                    <a:p>
                      <a:pPr indent="0" lvl="0" marL="0" rtl="0" algn="ctr">
                        <a:spcBef>
                          <a:spcPts val="0"/>
                        </a:spcBef>
                        <a:spcAft>
                          <a:spcPts val="0"/>
                        </a:spcAft>
                        <a:buNone/>
                      </a:pPr>
                      <a:r>
                        <a:rPr lang="en" sz="1300"/>
                        <a:t>≤ -2</a:t>
                      </a:r>
                      <a:endParaRPr sz="1300"/>
                    </a:p>
                  </a:txBody>
                  <a:tcPr marT="91425" marB="91425" marR="91425" marL="91425">
                    <a:solidFill>
                      <a:srgbClr val="FFD966"/>
                    </a:solidFill>
                  </a:tcPr>
                </a:tc>
                <a:tc>
                  <a:txBody>
                    <a:bodyPr/>
                    <a:lstStyle/>
                    <a:p>
                      <a:pPr indent="0" lvl="0" marL="0" rtl="0" algn="ctr">
                        <a:spcBef>
                          <a:spcPts val="0"/>
                        </a:spcBef>
                        <a:spcAft>
                          <a:spcPts val="0"/>
                        </a:spcAft>
                        <a:buNone/>
                      </a:pPr>
                      <a:r>
                        <a:rPr lang="en" sz="1300"/>
                        <a:t>≤  0</a:t>
                      </a:r>
                      <a:endParaRPr sz="1300"/>
                    </a:p>
                  </a:txBody>
                  <a:tcPr marT="91425" marB="91425" marR="91425" marL="91425">
                    <a:solidFill>
                      <a:srgbClr val="FFD966"/>
                    </a:solidFill>
                  </a:tcPr>
                </a:tc>
                <a:tc>
                  <a:txBody>
                    <a:bodyPr/>
                    <a:lstStyle/>
                    <a:p>
                      <a:pPr indent="0" lvl="0" marL="0" rtl="0" algn="ctr">
                        <a:spcBef>
                          <a:spcPts val="0"/>
                        </a:spcBef>
                        <a:spcAft>
                          <a:spcPts val="0"/>
                        </a:spcAft>
                        <a:buNone/>
                      </a:pPr>
                      <a:r>
                        <a:rPr lang="en" sz="1300"/>
                        <a:t>≤  2</a:t>
                      </a:r>
                      <a:endParaRPr sz="1300"/>
                    </a:p>
                  </a:txBody>
                  <a:tcPr marT="91425" marB="91425" marR="91425" marL="91425">
                    <a:solidFill>
                      <a:srgbClr val="FFD966"/>
                    </a:solidFill>
                  </a:tcPr>
                </a:tc>
                <a:tc>
                  <a:txBody>
                    <a:bodyPr/>
                    <a:lstStyle/>
                    <a:p>
                      <a:pPr indent="0" lvl="0" marL="0" rtl="0" algn="ctr">
                        <a:spcBef>
                          <a:spcPts val="0"/>
                        </a:spcBef>
                        <a:spcAft>
                          <a:spcPts val="0"/>
                        </a:spcAft>
                        <a:buNone/>
                      </a:pPr>
                      <a:r>
                        <a:rPr lang="en" sz="1300"/>
                        <a:t>≤  4</a:t>
                      </a:r>
                      <a:endParaRPr sz="1300"/>
                    </a:p>
                  </a:txBody>
                  <a:tcPr marT="91425" marB="91425" marR="91425" marL="91425">
                    <a:solidFill>
                      <a:srgbClr val="FFD966"/>
                    </a:solidFill>
                  </a:tcPr>
                </a:tc>
              </a:tr>
              <a:tr h="303250">
                <a:tc>
                  <a:txBody>
                    <a:bodyPr/>
                    <a:lstStyle/>
                    <a:p>
                      <a:pPr indent="0" lvl="0" marL="0" rtl="0" algn="ctr">
                        <a:spcBef>
                          <a:spcPts val="0"/>
                        </a:spcBef>
                        <a:spcAft>
                          <a:spcPts val="0"/>
                        </a:spcAft>
                        <a:buNone/>
                      </a:pPr>
                      <a:r>
                        <a:rPr lang="en"/>
                        <a:t>P</a:t>
                      </a:r>
                      <a:endParaRPr/>
                    </a:p>
                  </a:txBody>
                  <a:tcPr marT="91425" marB="91425" marR="91425" marL="91425">
                    <a:solidFill>
                      <a:srgbClr val="FFD966"/>
                    </a:solidFill>
                  </a:tcPr>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t/>
                      </a:r>
                      <a:endParaRPr/>
                    </a:p>
                  </a:txBody>
                  <a:tcPr marT="91425" marB="91425" marR="91425" marL="91425"/>
                </a:tc>
              </a:tr>
            </a:tbl>
          </a:graphicData>
        </a:graphic>
      </p:graphicFrame>
      <p:cxnSp>
        <p:nvCxnSpPr>
          <p:cNvPr id="386" name="Google Shape;386;p41"/>
          <p:cNvCxnSpPr/>
          <p:nvPr/>
        </p:nvCxnSpPr>
        <p:spPr>
          <a:xfrm>
            <a:off x="1857950" y="3054600"/>
            <a:ext cx="2298900" cy="39900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7" name="Shape 97"/>
        <p:cNvGrpSpPr/>
        <p:nvPr/>
      </p:nvGrpSpPr>
      <p:grpSpPr>
        <a:xfrm>
          <a:off x="0" y="0"/>
          <a:ext cx="0" cy="0"/>
          <a:chOff x="0" y="0"/>
          <a:chExt cx="0" cy="0"/>
        </a:xfrm>
      </p:grpSpPr>
      <p:sp>
        <p:nvSpPr>
          <p:cNvPr id="98" name="Google Shape;98;p15"/>
          <p:cNvSpPr txBox="1"/>
          <p:nvPr>
            <p:ph type="title"/>
          </p:nvPr>
        </p:nvSpPr>
        <p:spPr>
          <a:xfrm>
            <a:off x="882775" y="12907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Project Collaborators</a:t>
            </a:r>
            <a:endParaRPr>
              <a:solidFill>
                <a:schemeClr val="lt1"/>
              </a:solidFill>
            </a:endParaRPr>
          </a:p>
        </p:txBody>
      </p:sp>
      <p:sp>
        <p:nvSpPr>
          <p:cNvPr id="99" name="Google Shape;99;p15"/>
          <p:cNvSpPr txBox="1"/>
          <p:nvPr>
            <p:ph idx="1" type="body"/>
          </p:nvPr>
        </p:nvSpPr>
        <p:spPr>
          <a:xfrm>
            <a:off x="1257450" y="1978875"/>
            <a:ext cx="3566700" cy="663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600">
                <a:solidFill>
                  <a:schemeClr val="lt1"/>
                </a:solidFill>
              </a:rPr>
              <a:t>Team Members:</a:t>
            </a:r>
            <a:endParaRPr b="1" sz="1600">
              <a:solidFill>
                <a:schemeClr val="lt1"/>
              </a:solidFill>
            </a:endParaRPr>
          </a:p>
          <a:p>
            <a:pPr indent="-317500" lvl="0" marL="457200" rtl="0" algn="l">
              <a:spcBef>
                <a:spcPts val="1200"/>
              </a:spcBef>
              <a:spcAft>
                <a:spcPts val="0"/>
              </a:spcAft>
              <a:buClr>
                <a:schemeClr val="lt1"/>
              </a:buClr>
              <a:buSzPts val="1400"/>
              <a:buChar char="●"/>
            </a:pPr>
            <a:r>
              <a:rPr lang="en" sz="1400">
                <a:solidFill>
                  <a:schemeClr val="lt1"/>
                </a:solidFill>
              </a:rPr>
              <a:t>Muharrem Baris Otus</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Samanwita Samal</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Lauren Snider</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Sijie Tang</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Miao Zhang</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Ahmed Zytoon</a:t>
            </a:r>
            <a:endParaRPr sz="1400">
              <a:solidFill>
                <a:schemeClr val="lt1"/>
              </a:solidFill>
            </a:endParaRPr>
          </a:p>
        </p:txBody>
      </p:sp>
      <p:sp>
        <p:nvSpPr>
          <p:cNvPr id="100" name="Google Shape;100;p15"/>
          <p:cNvSpPr txBox="1"/>
          <p:nvPr>
            <p:ph idx="1" type="body"/>
          </p:nvPr>
        </p:nvSpPr>
        <p:spPr>
          <a:xfrm>
            <a:off x="4280025" y="1978875"/>
            <a:ext cx="4181100" cy="3033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600">
                <a:solidFill>
                  <a:schemeClr val="lt1"/>
                </a:solidFill>
              </a:rPr>
              <a:t>Mentors from C.H. Robinson:</a:t>
            </a:r>
            <a:endParaRPr b="1" sz="1600">
              <a:solidFill>
                <a:schemeClr val="lt1"/>
              </a:solidFill>
            </a:endParaRPr>
          </a:p>
          <a:p>
            <a:pPr indent="-317500" lvl="0" marL="457200" rtl="0" algn="l">
              <a:spcBef>
                <a:spcPts val="1200"/>
              </a:spcBef>
              <a:spcAft>
                <a:spcPts val="0"/>
              </a:spcAft>
              <a:buClr>
                <a:schemeClr val="lt1"/>
              </a:buClr>
              <a:buSzPts val="1400"/>
              <a:buChar char="●"/>
            </a:pPr>
            <a:r>
              <a:rPr lang="en" sz="1400">
                <a:solidFill>
                  <a:schemeClr val="lt1"/>
                </a:solidFill>
              </a:rPr>
              <a:t>Natalie Heer, Senior Data Scientist</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Michael Chmutov, Data Scientist</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Bethany Stai, Data Scientist</a:t>
            </a:r>
            <a:endParaRPr sz="1400">
              <a:solidFill>
                <a:schemeClr val="lt1"/>
              </a:solidFill>
            </a:endParaRPr>
          </a:p>
          <a:p>
            <a:pPr indent="0" lvl="0" marL="0" rtl="0" algn="l">
              <a:spcBef>
                <a:spcPts val="1200"/>
              </a:spcBef>
              <a:spcAft>
                <a:spcPts val="0"/>
              </a:spcAft>
              <a:buNone/>
            </a:pPr>
            <a:r>
              <a:rPr b="1" lang="en" sz="1600">
                <a:solidFill>
                  <a:schemeClr val="lt1"/>
                </a:solidFill>
              </a:rPr>
              <a:t>Mentors from IMA:</a:t>
            </a:r>
            <a:endParaRPr b="1" sz="1600">
              <a:solidFill>
                <a:schemeClr val="lt1"/>
              </a:solidFill>
            </a:endParaRPr>
          </a:p>
          <a:p>
            <a:pPr indent="-317500" lvl="0" marL="457200" rtl="0" algn="l">
              <a:spcBef>
                <a:spcPts val="1200"/>
              </a:spcBef>
              <a:spcAft>
                <a:spcPts val="0"/>
              </a:spcAft>
              <a:buClr>
                <a:schemeClr val="lt1"/>
              </a:buClr>
              <a:buSzPts val="1400"/>
              <a:buChar char="●"/>
            </a:pPr>
            <a:r>
              <a:rPr lang="en" sz="1400">
                <a:solidFill>
                  <a:schemeClr val="lt1"/>
                </a:solidFill>
              </a:rPr>
              <a:t>Daniel Spirn</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Thomas </a:t>
            </a:r>
            <a:r>
              <a:rPr lang="en" sz="1400">
                <a:solidFill>
                  <a:schemeClr val="lt1"/>
                </a:solidFill>
              </a:rPr>
              <a:t>Hö</a:t>
            </a:r>
            <a:r>
              <a:rPr lang="en" sz="1400">
                <a:solidFill>
                  <a:schemeClr val="lt1"/>
                </a:solidFill>
              </a:rPr>
              <a:t>ft</a:t>
            </a:r>
            <a:endParaRPr sz="1400">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42"/>
          <p:cNvSpPr txBox="1"/>
          <p:nvPr>
            <p:ph type="title"/>
          </p:nvPr>
        </p:nvSpPr>
        <p:spPr>
          <a:xfrm>
            <a:off x="465600" y="65175"/>
            <a:ext cx="7030500" cy="72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BBN Results for Recommender Decisions</a:t>
            </a:r>
            <a:endParaRPr/>
          </a:p>
        </p:txBody>
      </p:sp>
      <p:pic>
        <p:nvPicPr>
          <p:cNvPr id="392" name="Google Shape;392;p42"/>
          <p:cNvPicPr preferRelativeResize="0"/>
          <p:nvPr/>
        </p:nvPicPr>
        <p:blipFill>
          <a:blip r:embed="rId3">
            <a:alphaModFix/>
          </a:blip>
          <a:stretch>
            <a:fillRect/>
          </a:stretch>
        </p:blipFill>
        <p:spPr>
          <a:xfrm>
            <a:off x="4496950" y="786975"/>
            <a:ext cx="4531108" cy="2615175"/>
          </a:xfrm>
          <a:prstGeom prst="rect">
            <a:avLst/>
          </a:prstGeom>
          <a:noFill/>
          <a:ln>
            <a:noFill/>
          </a:ln>
        </p:spPr>
      </p:pic>
      <p:pic>
        <p:nvPicPr>
          <p:cNvPr id="393" name="Google Shape;393;p42"/>
          <p:cNvPicPr preferRelativeResize="0"/>
          <p:nvPr/>
        </p:nvPicPr>
        <p:blipFill>
          <a:blip r:embed="rId4">
            <a:alphaModFix/>
          </a:blip>
          <a:stretch>
            <a:fillRect/>
          </a:stretch>
        </p:blipFill>
        <p:spPr>
          <a:xfrm>
            <a:off x="321437" y="786975"/>
            <a:ext cx="3629038" cy="2518100"/>
          </a:xfrm>
          <a:prstGeom prst="rect">
            <a:avLst/>
          </a:prstGeom>
          <a:noFill/>
          <a:ln>
            <a:noFill/>
          </a:ln>
        </p:spPr>
      </p:pic>
      <p:sp>
        <p:nvSpPr>
          <p:cNvPr id="394" name="Google Shape;394;p42"/>
          <p:cNvSpPr txBox="1"/>
          <p:nvPr/>
        </p:nvSpPr>
        <p:spPr>
          <a:xfrm>
            <a:off x="465600" y="3729125"/>
            <a:ext cx="8414700" cy="8388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SzPts val="1700"/>
              <a:buFont typeface="Lato"/>
              <a:buChar char="●"/>
            </a:pPr>
            <a:r>
              <a:rPr lang="en" sz="1700">
                <a:latin typeface="Lato"/>
                <a:ea typeface="Lato"/>
                <a:cs typeface="Lato"/>
                <a:sym typeface="Lato"/>
              </a:rPr>
              <a:t>The colors in generated data have a </a:t>
            </a:r>
            <a:r>
              <a:rPr b="1" lang="en" sz="1700">
                <a:latin typeface="Lato"/>
                <a:ea typeface="Lato"/>
                <a:cs typeface="Lato"/>
                <a:sym typeface="Lato"/>
              </a:rPr>
              <a:t>similar</a:t>
            </a:r>
            <a:r>
              <a:rPr lang="en" sz="1700">
                <a:latin typeface="Lato"/>
                <a:ea typeface="Lato"/>
                <a:cs typeface="Lato"/>
                <a:sym typeface="Lato"/>
              </a:rPr>
              <a:t> distribution to that in the original data</a:t>
            </a:r>
            <a:endParaRPr sz="1700">
              <a:latin typeface="Lato"/>
              <a:ea typeface="Lato"/>
              <a:cs typeface="Lato"/>
              <a:sym typeface="Lato"/>
            </a:endParaRPr>
          </a:p>
          <a:p>
            <a:pPr indent="-336550" lvl="0" marL="457200" rtl="0" algn="l">
              <a:lnSpc>
                <a:spcPct val="150000"/>
              </a:lnSpc>
              <a:spcBef>
                <a:spcPts val="0"/>
              </a:spcBef>
              <a:spcAft>
                <a:spcPts val="0"/>
              </a:spcAft>
              <a:buSzPts val="1700"/>
              <a:buFont typeface="Lato"/>
              <a:buChar char="●"/>
            </a:pPr>
            <a:r>
              <a:rPr lang="en" sz="1700">
                <a:latin typeface="Lato"/>
                <a:ea typeface="Lato"/>
                <a:cs typeface="Lato"/>
                <a:sym typeface="Lato"/>
              </a:rPr>
              <a:t>The generated data excludes outliers</a:t>
            </a:r>
            <a:endParaRPr sz="1700">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pic>
        <p:nvPicPr>
          <p:cNvPr id="399" name="Google Shape;399;p43"/>
          <p:cNvPicPr preferRelativeResize="0"/>
          <p:nvPr/>
        </p:nvPicPr>
        <p:blipFill>
          <a:blip r:embed="rId3">
            <a:alphaModFix/>
          </a:blip>
          <a:stretch>
            <a:fillRect/>
          </a:stretch>
        </p:blipFill>
        <p:spPr>
          <a:xfrm>
            <a:off x="320303" y="928800"/>
            <a:ext cx="3566897" cy="2521575"/>
          </a:xfrm>
          <a:prstGeom prst="rect">
            <a:avLst/>
          </a:prstGeom>
          <a:noFill/>
          <a:ln>
            <a:noFill/>
          </a:ln>
        </p:spPr>
      </p:pic>
      <p:pic>
        <p:nvPicPr>
          <p:cNvPr id="400" name="Google Shape;400;p43"/>
          <p:cNvPicPr preferRelativeResize="0"/>
          <p:nvPr/>
        </p:nvPicPr>
        <p:blipFill>
          <a:blip r:embed="rId4">
            <a:alphaModFix/>
          </a:blip>
          <a:stretch>
            <a:fillRect/>
          </a:stretch>
        </p:blipFill>
        <p:spPr>
          <a:xfrm>
            <a:off x="3938600" y="918300"/>
            <a:ext cx="5296224" cy="2521575"/>
          </a:xfrm>
          <a:prstGeom prst="rect">
            <a:avLst/>
          </a:prstGeom>
          <a:noFill/>
          <a:ln>
            <a:noFill/>
          </a:ln>
        </p:spPr>
      </p:pic>
      <p:sp>
        <p:nvSpPr>
          <p:cNvPr id="401" name="Google Shape;401;p43"/>
          <p:cNvSpPr txBox="1"/>
          <p:nvPr/>
        </p:nvSpPr>
        <p:spPr>
          <a:xfrm>
            <a:off x="408325" y="3602775"/>
            <a:ext cx="8514000" cy="12315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SzPts val="1700"/>
              <a:buFont typeface="Lato"/>
              <a:buChar char="●"/>
            </a:pPr>
            <a:r>
              <a:rPr lang="en" sz="1700">
                <a:latin typeface="Lato"/>
                <a:ea typeface="Lato"/>
                <a:cs typeface="Lato"/>
                <a:sym typeface="Lato"/>
              </a:rPr>
              <a:t>The distribution of current conditions in the generated data is </a:t>
            </a:r>
            <a:r>
              <a:rPr b="1" lang="en" sz="1700">
                <a:latin typeface="Lato"/>
                <a:ea typeface="Lato"/>
                <a:cs typeface="Lato"/>
                <a:sym typeface="Lato"/>
              </a:rPr>
              <a:t>very close</a:t>
            </a:r>
            <a:r>
              <a:rPr lang="en" sz="1700">
                <a:latin typeface="Lato"/>
                <a:ea typeface="Lato"/>
                <a:cs typeface="Lato"/>
                <a:sym typeface="Lato"/>
              </a:rPr>
              <a:t> to the  distribution in the original data</a:t>
            </a:r>
            <a:endParaRPr sz="1700">
              <a:latin typeface="Lato"/>
              <a:ea typeface="Lato"/>
              <a:cs typeface="Lato"/>
              <a:sym typeface="Lato"/>
            </a:endParaRPr>
          </a:p>
          <a:p>
            <a:pPr indent="-336550" lvl="0" marL="457200" rtl="0" algn="l">
              <a:lnSpc>
                <a:spcPct val="150000"/>
              </a:lnSpc>
              <a:spcBef>
                <a:spcPts val="0"/>
              </a:spcBef>
              <a:spcAft>
                <a:spcPts val="0"/>
              </a:spcAft>
              <a:buSzPts val="1700"/>
              <a:buFont typeface="Lato"/>
              <a:buChar char="●"/>
            </a:pPr>
            <a:r>
              <a:rPr lang="en" sz="1700">
                <a:latin typeface="Lato"/>
                <a:ea typeface="Lato"/>
                <a:cs typeface="Lato"/>
                <a:sym typeface="Lato"/>
              </a:rPr>
              <a:t>The generated data excludes outliers</a:t>
            </a:r>
            <a:endParaRPr sz="1700">
              <a:latin typeface="Lato"/>
              <a:ea typeface="Lato"/>
              <a:cs typeface="Lato"/>
              <a:sym typeface="Lato"/>
            </a:endParaRPr>
          </a:p>
        </p:txBody>
      </p:sp>
      <p:sp>
        <p:nvSpPr>
          <p:cNvPr id="402" name="Google Shape;402;p43"/>
          <p:cNvSpPr txBox="1"/>
          <p:nvPr>
            <p:ph type="title"/>
          </p:nvPr>
        </p:nvSpPr>
        <p:spPr>
          <a:xfrm>
            <a:off x="465600" y="65175"/>
            <a:ext cx="7030500" cy="72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BBN Results for Current Conditions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4"/>
          <p:cNvSpPr txBox="1"/>
          <p:nvPr>
            <p:ph type="title"/>
          </p:nvPr>
        </p:nvSpPr>
        <p:spPr>
          <a:xfrm>
            <a:off x="729450" y="13758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Use the K-prototype Algorithm ?</a:t>
            </a:r>
            <a:endParaRPr sz="3450">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408" name="Google Shape;408;p44"/>
          <p:cNvSpPr txBox="1"/>
          <p:nvPr>
            <p:ph idx="1" type="body"/>
          </p:nvPr>
        </p:nvSpPr>
        <p:spPr>
          <a:xfrm>
            <a:off x="729450" y="2034550"/>
            <a:ext cx="7688700" cy="3191400"/>
          </a:xfrm>
          <a:prstGeom prst="rect">
            <a:avLst/>
          </a:prstGeom>
        </p:spPr>
        <p:txBody>
          <a:bodyPr anchorCtr="0" anchor="t" bIns="91425" lIns="91425" spcFirstLastPara="1" rIns="91425" wrap="square" tIns="91425">
            <a:normAutofit/>
          </a:bodyPr>
          <a:lstStyle/>
          <a:p>
            <a:pPr indent="-342900" lvl="0" marL="457200" marR="0" rtl="0" algn="l">
              <a:lnSpc>
                <a:spcPct val="150000"/>
              </a:lnSpc>
              <a:spcBef>
                <a:spcPts val="1200"/>
              </a:spcBef>
              <a:spcAft>
                <a:spcPts val="0"/>
              </a:spcAft>
              <a:buClr>
                <a:srgbClr val="292929"/>
              </a:buClr>
              <a:buSzPts val="1800"/>
              <a:buFont typeface="Georgia"/>
              <a:buChar char="●"/>
            </a:pPr>
            <a:r>
              <a:rPr lang="en" sz="1800">
                <a:solidFill>
                  <a:srgbClr val="292929"/>
                </a:solidFill>
                <a:highlight>
                  <a:srgbClr val="FFFFFF"/>
                </a:highlight>
              </a:rPr>
              <a:t>The cost function in K-Means is calculated using the </a:t>
            </a:r>
            <a:r>
              <a:rPr lang="en" sz="1800">
                <a:solidFill>
                  <a:srgbClr val="292929"/>
                </a:solidFill>
                <a:highlight>
                  <a:srgbClr val="FFFFFF"/>
                </a:highlight>
              </a:rPr>
              <a:t>Euclidean</a:t>
            </a:r>
            <a:r>
              <a:rPr lang="en" sz="1800">
                <a:solidFill>
                  <a:srgbClr val="292929"/>
                </a:solidFill>
                <a:highlight>
                  <a:srgbClr val="FFFFFF"/>
                </a:highlight>
              </a:rPr>
              <a:t> distance that is only suitable for numerical data</a:t>
            </a:r>
            <a:endParaRPr sz="1800">
              <a:solidFill>
                <a:srgbClr val="292929"/>
              </a:solidFill>
              <a:highlight>
                <a:srgbClr val="FFFFFF"/>
              </a:highlight>
            </a:endParaRPr>
          </a:p>
          <a:p>
            <a:pPr indent="-342900" lvl="0" marL="457200" marR="0" rtl="0" algn="l">
              <a:lnSpc>
                <a:spcPct val="200000"/>
              </a:lnSpc>
              <a:spcBef>
                <a:spcPts val="1200"/>
              </a:spcBef>
              <a:spcAft>
                <a:spcPts val="0"/>
              </a:spcAft>
              <a:buClr>
                <a:srgbClr val="292929"/>
              </a:buClr>
              <a:buSzPts val="1800"/>
              <a:buFont typeface="Georgia"/>
              <a:buChar char="●"/>
            </a:pPr>
            <a:r>
              <a:rPr lang="en" sz="1800">
                <a:solidFill>
                  <a:srgbClr val="292929"/>
                </a:solidFill>
                <a:highlight>
                  <a:srgbClr val="FFFFFF"/>
                </a:highlight>
              </a:rPr>
              <a:t>K-Mode is only suitable for categorical data</a:t>
            </a:r>
            <a:endParaRPr sz="1800">
              <a:solidFill>
                <a:srgbClr val="292929"/>
              </a:solidFill>
              <a:highlight>
                <a:srgbClr val="FFFFFF"/>
              </a:highlight>
            </a:endParaRPr>
          </a:p>
          <a:p>
            <a:pPr indent="-342900" lvl="0" marL="457200" marR="0" rtl="0" algn="l">
              <a:lnSpc>
                <a:spcPct val="150000"/>
              </a:lnSpc>
              <a:spcBef>
                <a:spcPts val="1200"/>
              </a:spcBef>
              <a:spcAft>
                <a:spcPts val="1200"/>
              </a:spcAft>
              <a:buClr>
                <a:srgbClr val="292929"/>
              </a:buClr>
              <a:buSzPts val="1800"/>
              <a:buFont typeface="Georgia"/>
              <a:buChar char="●"/>
            </a:pPr>
            <a:r>
              <a:rPr lang="en" sz="1800">
                <a:solidFill>
                  <a:srgbClr val="292929"/>
                </a:solidFill>
                <a:highlight>
                  <a:srgbClr val="FFFFFF"/>
                </a:highlight>
              </a:rPr>
              <a:t>The K-Prototype algorithm was created in order to handle clustering algorithms with the mixed data types (numerical and categorical variables)</a:t>
            </a:r>
            <a:endParaRPr sz="1800">
              <a:solidFill>
                <a:srgbClr val="292929"/>
              </a:solidFill>
              <a:highlight>
                <a:srgbClr val="FFFFFF"/>
              </a:high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5"/>
          <p:cNvSpPr txBox="1"/>
          <p:nvPr>
            <p:ph type="title"/>
          </p:nvPr>
        </p:nvSpPr>
        <p:spPr>
          <a:xfrm>
            <a:off x="649425" y="1280150"/>
            <a:ext cx="8494500" cy="51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840"/>
              <a:t>The Results of K-prototype Clustering for original and generated data</a:t>
            </a:r>
            <a:r>
              <a:rPr lang="en" sz="1740"/>
              <a:t> </a:t>
            </a:r>
            <a:endParaRPr sz="1740"/>
          </a:p>
        </p:txBody>
      </p:sp>
      <p:graphicFrame>
        <p:nvGraphicFramePr>
          <p:cNvPr id="414" name="Google Shape;414;p45"/>
          <p:cNvGraphicFramePr/>
          <p:nvPr/>
        </p:nvGraphicFramePr>
        <p:xfrm>
          <a:off x="931800" y="2208665"/>
          <a:ext cx="3000000" cy="3000000"/>
        </p:xfrm>
        <a:graphic>
          <a:graphicData uri="http://schemas.openxmlformats.org/drawingml/2006/table">
            <a:tbl>
              <a:tblPr>
                <a:noFill/>
                <a:tableStyleId>{7A242A9F-9496-4129-B314-3684D55D0D30}</a:tableStyleId>
              </a:tblPr>
              <a:tblGrid>
                <a:gridCol w="949725"/>
                <a:gridCol w="1418875"/>
                <a:gridCol w="1704275"/>
              </a:tblGrid>
              <a:tr h="427625">
                <a:tc>
                  <a:txBody>
                    <a:bodyPr/>
                    <a:lstStyle/>
                    <a:p>
                      <a:pPr indent="0" lvl="0" marL="0" rtl="0" algn="l">
                        <a:spcBef>
                          <a:spcPts val="0"/>
                        </a:spcBef>
                        <a:spcAft>
                          <a:spcPts val="0"/>
                        </a:spcAft>
                        <a:buNone/>
                      </a:pPr>
                      <a:r>
                        <a:t/>
                      </a:r>
                      <a:endParaRPr sz="1600"/>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sz="1600"/>
                        <a:t>original_data</a:t>
                      </a:r>
                      <a:endParaRPr sz="1600"/>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sz="1600"/>
                        <a:t>generated_data</a:t>
                      </a:r>
                      <a:endParaRPr sz="1600"/>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r>
              <a:tr h="314550">
                <a:tc>
                  <a:txBody>
                    <a:bodyPr/>
                    <a:lstStyle/>
                    <a:p>
                      <a:pPr indent="0" lvl="0" marL="0" rtl="0" algn="l">
                        <a:spcBef>
                          <a:spcPts val="0"/>
                        </a:spcBef>
                        <a:spcAft>
                          <a:spcPts val="0"/>
                        </a:spcAft>
                        <a:buNone/>
                      </a:pPr>
                      <a:r>
                        <a:rPr lang="en" sz="1600"/>
                        <a:t>Num_K</a:t>
                      </a:r>
                      <a:endParaRPr sz="1600"/>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1600"/>
                        <a:t>13,756</a:t>
                      </a:r>
                      <a:endParaRPr sz="1600"/>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1600"/>
                        <a:t>12,228</a:t>
                      </a:r>
                      <a:endParaRPr sz="1600"/>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r>
              <a:tr h="427625">
                <a:tc>
                  <a:txBody>
                    <a:bodyPr/>
                    <a:lstStyle/>
                    <a:p>
                      <a:pPr indent="0" lvl="0" marL="0" rtl="0" algn="l">
                        <a:spcBef>
                          <a:spcPts val="0"/>
                        </a:spcBef>
                        <a:spcAft>
                          <a:spcPts val="0"/>
                        </a:spcAft>
                        <a:buNone/>
                      </a:pPr>
                      <a:r>
                        <a:rPr lang="en" sz="1600"/>
                        <a:t>P_K</a:t>
                      </a:r>
                      <a:endParaRPr sz="1600"/>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sz="1600"/>
                        <a:t>0.53</a:t>
                      </a:r>
                      <a:endParaRPr sz="1600"/>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sz="1600"/>
                        <a:t>0.47</a:t>
                      </a:r>
                      <a:endParaRPr sz="1600"/>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r>
            </a:tbl>
          </a:graphicData>
        </a:graphic>
      </p:graphicFrame>
      <p:sp>
        <p:nvSpPr>
          <p:cNvPr id="415" name="Google Shape;415;p45"/>
          <p:cNvSpPr txBox="1"/>
          <p:nvPr/>
        </p:nvSpPr>
        <p:spPr>
          <a:xfrm>
            <a:off x="5996475" y="2208675"/>
            <a:ext cx="2198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Original_data in Z3-Z3:</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12,992</a:t>
            </a:r>
            <a:endParaRPr>
              <a:latin typeface="Lato"/>
              <a:ea typeface="Lato"/>
              <a:cs typeface="Lato"/>
              <a:sym typeface="Lato"/>
            </a:endParaRPr>
          </a:p>
        </p:txBody>
      </p:sp>
      <p:sp>
        <p:nvSpPr>
          <p:cNvPr id="416" name="Google Shape;416;p45"/>
          <p:cNvSpPr txBox="1"/>
          <p:nvPr/>
        </p:nvSpPr>
        <p:spPr>
          <a:xfrm>
            <a:off x="6016625" y="2854150"/>
            <a:ext cx="2348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Generated</a:t>
            </a:r>
            <a:r>
              <a:rPr lang="en">
                <a:latin typeface="Lato"/>
                <a:ea typeface="Lato"/>
                <a:cs typeface="Lato"/>
                <a:sym typeface="Lato"/>
              </a:rPr>
              <a:t>_data in Z3-Z3:</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12,992</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0" name="Shape 420"/>
        <p:cNvGrpSpPr/>
        <p:nvPr/>
      </p:nvGrpSpPr>
      <p:grpSpPr>
        <a:xfrm>
          <a:off x="0" y="0"/>
          <a:ext cx="0" cy="0"/>
          <a:chOff x="0" y="0"/>
          <a:chExt cx="0" cy="0"/>
        </a:xfrm>
      </p:grpSpPr>
      <p:sp>
        <p:nvSpPr>
          <p:cNvPr id="421" name="Google Shape;421;p4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Improvement and Evaluation of Model</a:t>
            </a:r>
            <a:endParaRPr/>
          </a:p>
        </p:txBody>
      </p:sp>
      <p:sp>
        <p:nvSpPr>
          <p:cNvPr id="422" name="Google Shape;422;p46"/>
          <p:cNvSpPr txBox="1"/>
          <p:nvPr>
            <p:ph idx="1" type="body"/>
          </p:nvPr>
        </p:nvSpPr>
        <p:spPr>
          <a:xfrm>
            <a:off x="900550" y="1853850"/>
            <a:ext cx="7811400" cy="3268500"/>
          </a:xfrm>
          <a:prstGeom prst="rect">
            <a:avLst/>
          </a:prstGeom>
        </p:spPr>
        <p:txBody>
          <a:bodyPr anchorCtr="0" anchor="t" bIns="91425" lIns="91425" spcFirstLastPara="1" rIns="91425" wrap="square" tIns="91425">
            <a:noAutofit/>
          </a:bodyPr>
          <a:lstStyle/>
          <a:p>
            <a:pPr indent="-342900" lvl="0" marL="457200" rtl="0" algn="l">
              <a:lnSpc>
                <a:spcPct val="95000"/>
              </a:lnSpc>
              <a:spcBef>
                <a:spcPts val="0"/>
              </a:spcBef>
              <a:spcAft>
                <a:spcPts val="0"/>
              </a:spcAft>
              <a:buSzPts val="1800"/>
              <a:buChar char="●"/>
            </a:pPr>
            <a:r>
              <a:rPr lang="en" sz="1800"/>
              <a:t>Consider</a:t>
            </a:r>
            <a:r>
              <a:rPr lang="en" sz="1800"/>
              <a:t> other zip zone pairs, like Z9 to Z9 and Z7 to Z7</a:t>
            </a:r>
            <a:endParaRPr sz="1800"/>
          </a:p>
          <a:p>
            <a:pPr indent="-342900" lvl="0" marL="457200" rtl="0" algn="l">
              <a:lnSpc>
                <a:spcPct val="95000"/>
              </a:lnSpc>
              <a:spcBef>
                <a:spcPts val="1000"/>
              </a:spcBef>
              <a:spcAft>
                <a:spcPts val="0"/>
              </a:spcAft>
              <a:buSzPts val="1800"/>
              <a:buChar char="●"/>
            </a:pPr>
            <a:r>
              <a:rPr lang="en" sz="1800"/>
              <a:t>Use more independent columns (week_id, weekdays, order_num_stops and order_equipment_type) and account for possible covariance</a:t>
            </a:r>
            <a:endParaRPr sz="2140"/>
          </a:p>
          <a:p>
            <a:pPr indent="-342900" lvl="0" marL="457200" marR="0" rtl="0" algn="l">
              <a:lnSpc>
                <a:spcPct val="95000"/>
              </a:lnSpc>
              <a:spcBef>
                <a:spcPts val="1000"/>
              </a:spcBef>
              <a:spcAft>
                <a:spcPts val="0"/>
              </a:spcAft>
              <a:buSzPts val="1800"/>
              <a:buChar char="●"/>
            </a:pPr>
            <a:r>
              <a:rPr lang="en" sz="1800"/>
              <a:t>“Break apart” some multimodal distributions as a combination of several distributions</a:t>
            </a:r>
            <a:endParaRPr sz="1800"/>
          </a:p>
          <a:p>
            <a:pPr indent="-342900" lvl="0" marL="457200" rtl="0" algn="l">
              <a:lnSpc>
                <a:spcPct val="95000"/>
              </a:lnSpc>
              <a:spcBef>
                <a:spcPts val="1000"/>
              </a:spcBef>
              <a:spcAft>
                <a:spcPts val="0"/>
              </a:spcAft>
              <a:buSzPts val="1800"/>
              <a:buChar char="●"/>
            </a:pPr>
            <a:r>
              <a:rPr lang="en" sz="1800"/>
              <a:t>Make the hierarchical model and BBN iterative, taking posteriors as priors in next iteration</a:t>
            </a:r>
            <a:endParaRPr sz="1800"/>
          </a:p>
          <a:p>
            <a:pPr indent="-342900" lvl="0" marL="457200" marR="0" rtl="0" algn="l">
              <a:lnSpc>
                <a:spcPct val="95000"/>
              </a:lnSpc>
              <a:spcBef>
                <a:spcPts val="1000"/>
              </a:spcBef>
              <a:spcAft>
                <a:spcPts val="0"/>
              </a:spcAft>
              <a:buSzPts val="1800"/>
              <a:buChar char="●"/>
            </a:pPr>
            <a:r>
              <a:rPr lang="en" sz="1800"/>
              <a:t>Use statistical tests like the Kolmogorov-Smirnov test (KS test) and Bayesian information criterion (BIC) to test the model</a:t>
            </a:r>
            <a:endParaRPr sz="1800"/>
          </a:p>
          <a:p>
            <a:pPr indent="0" lvl="0" marL="0" rtl="0" algn="l">
              <a:lnSpc>
                <a:spcPct val="95000"/>
              </a:lnSpc>
              <a:spcBef>
                <a:spcPts val="1000"/>
              </a:spcBef>
              <a:spcAft>
                <a:spcPts val="1200"/>
              </a:spcAft>
              <a:buSzPts val="935"/>
              <a:buNone/>
            </a:pPr>
            <a:r>
              <a:t/>
            </a:r>
            <a:endParaRPr sz="187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4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a:p>
        </p:txBody>
      </p:sp>
      <p:sp>
        <p:nvSpPr>
          <p:cNvPr id="428" name="Google Shape;428;p47"/>
          <p:cNvSpPr txBox="1"/>
          <p:nvPr>
            <p:ph idx="1" type="body"/>
          </p:nvPr>
        </p:nvSpPr>
        <p:spPr>
          <a:xfrm>
            <a:off x="561525" y="1633800"/>
            <a:ext cx="7800000" cy="28908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t/>
            </a:r>
            <a:endParaRPr/>
          </a:p>
          <a:p>
            <a:pPr indent="-310356" lvl="0" marL="457200" rtl="0" algn="l">
              <a:spcBef>
                <a:spcPts val="1200"/>
              </a:spcBef>
              <a:spcAft>
                <a:spcPts val="0"/>
              </a:spcAft>
              <a:buSzPct val="72028"/>
              <a:buChar char="●"/>
            </a:pPr>
            <a:r>
              <a:rPr lang="en" sz="3250"/>
              <a:t>We use 3-layers of data generation methods to build o</a:t>
            </a:r>
            <a:r>
              <a:rPr lang="en" sz="3250"/>
              <a:t>ur model:</a:t>
            </a:r>
            <a:endParaRPr sz="3250"/>
          </a:p>
          <a:p>
            <a:pPr indent="-310356" lvl="1" marL="914400" rtl="0" algn="l">
              <a:spcBef>
                <a:spcPts val="0"/>
              </a:spcBef>
              <a:spcAft>
                <a:spcPts val="0"/>
              </a:spcAft>
              <a:buSzPct val="72028"/>
              <a:buChar char="○"/>
            </a:pPr>
            <a:r>
              <a:rPr lang="en" sz="3250"/>
              <a:t>Best fit distributions to generate independent columns</a:t>
            </a:r>
            <a:endParaRPr sz="3250"/>
          </a:p>
          <a:p>
            <a:pPr indent="-310356" lvl="1" marL="914400" rtl="0" algn="l">
              <a:spcBef>
                <a:spcPts val="0"/>
              </a:spcBef>
              <a:spcAft>
                <a:spcPts val="0"/>
              </a:spcAft>
              <a:buSzPct val="72028"/>
              <a:buChar char="○"/>
            </a:pPr>
            <a:r>
              <a:rPr lang="en" sz="3250"/>
              <a:t>Bayesian Hierarchical Modeling to generate normalised rate and cost variables</a:t>
            </a:r>
            <a:endParaRPr sz="3250"/>
          </a:p>
          <a:p>
            <a:pPr indent="-310356" lvl="1" marL="914400" rtl="0" algn="l">
              <a:spcBef>
                <a:spcPts val="0"/>
              </a:spcBef>
              <a:spcAft>
                <a:spcPts val="0"/>
              </a:spcAft>
              <a:buSzPct val="72028"/>
              <a:buChar char="○"/>
            </a:pPr>
            <a:r>
              <a:rPr lang="en" sz="3250"/>
              <a:t>Bayesian Belief Network to generate recommender color and current conditions</a:t>
            </a:r>
            <a:endParaRPr sz="3250"/>
          </a:p>
          <a:p>
            <a:pPr indent="-310356" lvl="0" marL="457200" rtl="0" algn="l">
              <a:spcBef>
                <a:spcPts val="0"/>
              </a:spcBef>
              <a:spcAft>
                <a:spcPts val="0"/>
              </a:spcAft>
              <a:buSzPct val="72028"/>
              <a:buChar char="●"/>
            </a:pPr>
            <a:r>
              <a:rPr lang="en" sz="3250"/>
              <a:t>We  test the generated data by  implementing the K-prototype method.</a:t>
            </a:r>
            <a:endParaRPr sz="325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4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 in progress</a:t>
            </a:r>
            <a:endParaRPr/>
          </a:p>
        </p:txBody>
      </p:sp>
      <p:sp>
        <p:nvSpPr>
          <p:cNvPr id="434" name="Google Shape;434;p48"/>
          <p:cNvSpPr txBox="1"/>
          <p:nvPr>
            <p:ph idx="1" type="body"/>
          </p:nvPr>
        </p:nvSpPr>
        <p:spPr>
          <a:xfrm>
            <a:off x="727650" y="1977625"/>
            <a:ext cx="7688700" cy="3933300"/>
          </a:xfrm>
          <a:prstGeom prst="rect">
            <a:avLst/>
          </a:prstGeom>
        </p:spPr>
        <p:txBody>
          <a:bodyPr anchorCtr="0" anchor="t" bIns="91425" lIns="91425" spcFirstLastPara="1" rIns="91425" wrap="square" tIns="91425">
            <a:normAutofit/>
          </a:bodyPr>
          <a:lstStyle/>
          <a:p>
            <a:pPr indent="-349250" lvl="0" marL="457200" rtl="0" algn="l">
              <a:lnSpc>
                <a:spcPct val="150000"/>
              </a:lnSpc>
              <a:spcBef>
                <a:spcPts val="0"/>
              </a:spcBef>
              <a:spcAft>
                <a:spcPts val="0"/>
              </a:spcAft>
              <a:buSzPts val="1900"/>
              <a:buChar char="●"/>
            </a:pPr>
            <a:r>
              <a:rPr lang="en" sz="1900"/>
              <a:t>Incorporating covariance matrix in our hierarchical model to account for covariance between independent columns</a:t>
            </a:r>
            <a:endParaRPr sz="1900"/>
          </a:p>
          <a:p>
            <a:pPr indent="-349250" lvl="0" marL="457200" rtl="0" algn="l">
              <a:lnSpc>
                <a:spcPct val="150000"/>
              </a:lnSpc>
              <a:spcBef>
                <a:spcPts val="0"/>
              </a:spcBef>
              <a:spcAft>
                <a:spcPts val="0"/>
              </a:spcAft>
              <a:buSzPts val="1900"/>
              <a:buChar char="●"/>
            </a:pPr>
            <a:r>
              <a:rPr lang="en" sz="1900"/>
              <a:t>Indexing  our generated </a:t>
            </a:r>
            <a:r>
              <a:rPr lang="en" sz="1900"/>
              <a:t>coefficients</a:t>
            </a:r>
            <a:r>
              <a:rPr lang="en" sz="1900"/>
              <a:t> using zipzones  as a way to look up generated data for a particular zipzone</a:t>
            </a:r>
            <a:endParaRPr sz="1900"/>
          </a:p>
          <a:p>
            <a:pPr indent="-349250" lvl="0" marL="457200" rtl="0" algn="l">
              <a:lnSpc>
                <a:spcPct val="200000"/>
              </a:lnSpc>
              <a:spcBef>
                <a:spcPts val="0"/>
              </a:spcBef>
              <a:spcAft>
                <a:spcPts val="0"/>
              </a:spcAft>
              <a:buSzPts val="1900"/>
              <a:buChar char="●"/>
            </a:pPr>
            <a:r>
              <a:rPr lang="en" sz="1900"/>
              <a:t>Adding time information into our model</a:t>
            </a:r>
            <a:endParaRPr sz="1900"/>
          </a:p>
          <a:p>
            <a:pPr indent="0" lvl="0" marL="0" rtl="0" algn="l">
              <a:spcBef>
                <a:spcPts val="1200"/>
              </a:spcBef>
              <a:spcAft>
                <a:spcPts val="1200"/>
              </a:spcAft>
              <a:buNone/>
            </a:pPr>
            <a:br>
              <a:rPr lang="en" sz="1400"/>
            </a:br>
            <a:br>
              <a:rPr lang="en"/>
            </a:br>
            <a:br>
              <a:rPr lang="en"/>
            </a:b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49"/>
          <p:cNvSpPr txBox="1"/>
          <p:nvPr>
            <p:ph type="title"/>
          </p:nvPr>
        </p:nvSpPr>
        <p:spPr>
          <a:xfrm>
            <a:off x="729450" y="11701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Plan</a:t>
            </a:r>
            <a:endParaRPr/>
          </a:p>
        </p:txBody>
      </p:sp>
      <p:sp>
        <p:nvSpPr>
          <p:cNvPr id="440" name="Google Shape;440;p49"/>
          <p:cNvSpPr txBox="1"/>
          <p:nvPr>
            <p:ph idx="1" type="body"/>
          </p:nvPr>
        </p:nvSpPr>
        <p:spPr>
          <a:xfrm>
            <a:off x="729450" y="1705325"/>
            <a:ext cx="7688700" cy="4263300"/>
          </a:xfrm>
          <a:prstGeom prst="rect">
            <a:avLst/>
          </a:prstGeom>
        </p:spPr>
        <p:txBody>
          <a:bodyPr anchorCtr="0" anchor="t" bIns="91425" lIns="91425" spcFirstLastPara="1" rIns="91425" wrap="square" tIns="91425">
            <a:normAutofit fontScale="77500"/>
          </a:bodyPr>
          <a:lstStyle/>
          <a:p>
            <a:pPr indent="-314957" lvl="0" marL="457200" rtl="0" algn="l">
              <a:lnSpc>
                <a:spcPct val="150000"/>
              </a:lnSpc>
              <a:spcBef>
                <a:spcPts val="0"/>
              </a:spcBef>
              <a:spcAft>
                <a:spcPts val="0"/>
              </a:spcAft>
              <a:buSzPct val="100000"/>
              <a:buChar char="●"/>
            </a:pPr>
            <a:r>
              <a:rPr lang="en" sz="1754"/>
              <a:t>Since our model consists of 3 layers, there is a room to improve each layer individually :</a:t>
            </a:r>
            <a:endParaRPr sz="1754"/>
          </a:p>
          <a:p>
            <a:pPr indent="-314957" lvl="1" marL="914400" rtl="0" algn="l">
              <a:lnSpc>
                <a:spcPct val="150000"/>
              </a:lnSpc>
              <a:spcBef>
                <a:spcPts val="0"/>
              </a:spcBef>
              <a:spcAft>
                <a:spcPts val="0"/>
              </a:spcAft>
              <a:buSzPct val="100000"/>
              <a:buChar char="○"/>
            </a:pPr>
            <a:r>
              <a:rPr lang="en" sz="1754"/>
              <a:t>Hierarchical modeling can be used to generate the independent columns in place of best fit distributions and with a  larger number of iterations we can achieve higher accuracy </a:t>
            </a:r>
            <a:endParaRPr sz="1754"/>
          </a:p>
          <a:p>
            <a:pPr indent="-314957" lvl="1" marL="914400" rtl="0" algn="l">
              <a:lnSpc>
                <a:spcPct val="150000"/>
              </a:lnSpc>
              <a:spcBef>
                <a:spcPts val="0"/>
              </a:spcBef>
              <a:spcAft>
                <a:spcPts val="0"/>
              </a:spcAft>
              <a:buSzPct val="100000"/>
              <a:buChar char="○"/>
            </a:pPr>
            <a:r>
              <a:rPr lang="en" sz="1754"/>
              <a:t>Fine tuning the categories for the continuous variables in the Bayesian Belief Network (BBN)  can give us better estimates</a:t>
            </a:r>
            <a:endParaRPr sz="1754"/>
          </a:p>
          <a:p>
            <a:pPr indent="-314957" lvl="1" marL="914400" rtl="0" algn="l">
              <a:lnSpc>
                <a:spcPct val="150000"/>
              </a:lnSpc>
              <a:spcBef>
                <a:spcPts val="0"/>
              </a:spcBef>
              <a:spcAft>
                <a:spcPts val="0"/>
              </a:spcAft>
              <a:buSzPct val="100000"/>
              <a:buChar char="○"/>
            </a:pPr>
            <a:r>
              <a:rPr lang="en" sz="1754"/>
              <a:t>Adding more nodes and factoring in dependency from the  independent variables like the time and location variables  can lead to a more comprehensive BBN model</a:t>
            </a:r>
            <a:endParaRPr sz="1754"/>
          </a:p>
          <a:p>
            <a:pPr indent="-314957" lvl="0" marL="457200" rtl="0" algn="l">
              <a:lnSpc>
                <a:spcPct val="150000"/>
              </a:lnSpc>
              <a:spcBef>
                <a:spcPts val="0"/>
              </a:spcBef>
              <a:spcAft>
                <a:spcPts val="0"/>
              </a:spcAft>
              <a:buSzPct val="100000"/>
              <a:buChar char="●"/>
            </a:pPr>
            <a:r>
              <a:rPr lang="en" sz="1754"/>
              <a:t>The results from K-prototype algorithm can be more accurate by adding more columns from the original data set and the generated dataset. </a:t>
            </a:r>
            <a:endParaRPr sz="1754"/>
          </a:p>
          <a:p>
            <a:pPr indent="0" lvl="0" marL="457200" rtl="0" algn="l">
              <a:spcBef>
                <a:spcPts val="1200"/>
              </a:spcBef>
              <a:spcAft>
                <a:spcPts val="0"/>
              </a:spcAft>
              <a:buNone/>
            </a:pPr>
            <a:r>
              <a:t/>
            </a:r>
            <a:endParaRPr sz="1200"/>
          </a:p>
          <a:p>
            <a:pPr indent="0" lvl="0" marL="0" rtl="0" algn="l">
              <a:spcBef>
                <a:spcPts val="1200"/>
              </a:spcBef>
              <a:spcAft>
                <a:spcPts val="1200"/>
              </a:spcAft>
              <a:buNone/>
            </a:pPr>
            <a:br>
              <a:rPr lang="en" sz="1200"/>
            </a:br>
            <a:endParaRPr sz="12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0"/>
          <p:cNvSpPr txBox="1"/>
          <p:nvPr>
            <p:ph type="title"/>
          </p:nvPr>
        </p:nvSpPr>
        <p:spPr>
          <a:xfrm>
            <a:off x="729450" y="12907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Python Packages Used in Implementation</a:t>
            </a:r>
            <a:endParaRPr/>
          </a:p>
        </p:txBody>
      </p:sp>
      <p:sp>
        <p:nvSpPr>
          <p:cNvPr id="446" name="Google Shape;446;p5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42900" lvl="0" marL="457200" marR="0" rtl="0" algn="l">
              <a:lnSpc>
                <a:spcPct val="200000"/>
              </a:lnSpc>
              <a:spcBef>
                <a:spcPts val="0"/>
              </a:spcBef>
              <a:spcAft>
                <a:spcPts val="0"/>
              </a:spcAft>
              <a:buSzPts val="1800"/>
              <a:buChar char="●"/>
            </a:pPr>
            <a:r>
              <a:rPr b="1" lang="en" sz="2000"/>
              <a:t>SciPy.stats:</a:t>
            </a:r>
            <a:r>
              <a:rPr lang="en" sz="1800"/>
              <a:t> best fit distributions</a:t>
            </a:r>
            <a:endParaRPr sz="1800"/>
          </a:p>
          <a:p>
            <a:pPr indent="-342900" lvl="0" marL="457200" marR="0" rtl="0" algn="l">
              <a:lnSpc>
                <a:spcPct val="200000"/>
              </a:lnSpc>
              <a:spcBef>
                <a:spcPts val="0"/>
              </a:spcBef>
              <a:spcAft>
                <a:spcPts val="0"/>
              </a:spcAft>
              <a:buSzPts val="1800"/>
              <a:buChar char="●"/>
            </a:pPr>
            <a:r>
              <a:rPr b="1" lang="en" sz="2000"/>
              <a:t>PyMC3:</a:t>
            </a:r>
            <a:r>
              <a:rPr lang="en" sz="1800"/>
              <a:t> Bayesian h</a:t>
            </a:r>
            <a:r>
              <a:rPr lang="en" sz="1800"/>
              <a:t>ierarchical</a:t>
            </a:r>
            <a:r>
              <a:rPr lang="en" sz="1800"/>
              <a:t> model</a:t>
            </a:r>
            <a:endParaRPr sz="1800"/>
          </a:p>
          <a:p>
            <a:pPr indent="-342900" lvl="0" marL="457200" marR="0" rtl="0" algn="l">
              <a:lnSpc>
                <a:spcPct val="200000"/>
              </a:lnSpc>
              <a:spcBef>
                <a:spcPts val="0"/>
              </a:spcBef>
              <a:spcAft>
                <a:spcPts val="0"/>
              </a:spcAft>
              <a:buSzPts val="1800"/>
              <a:buChar char="●"/>
            </a:pPr>
            <a:r>
              <a:rPr b="1" lang="en" sz="2000"/>
              <a:t>PyBBN:</a:t>
            </a:r>
            <a:r>
              <a:rPr lang="en" sz="1800"/>
              <a:t> Bayesian belief network</a:t>
            </a:r>
            <a:endParaRPr sz="1800"/>
          </a:p>
          <a:p>
            <a:pPr indent="-342900" lvl="0" marL="457200" marR="0" rtl="0" algn="l">
              <a:lnSpc>
                <a:spcPct val="200000"/>
              </a:lnSpc>
              <a:spcBef>
                <a:spcPts val="0"/>
              </a:spcBef>
              <a:spcAft>
                <a:spcPts val="0"/>
              </a:spcAft>
              <a:buSzPts val="1800"/>
              <a:buChar char="●"/>
            </a:pPr>
            <a:r>
              <a:rPr b="1" lang="en" sz="2000"/>
              <a:t>kmodes.kprototypes:</a:t>
            </a:r>
            <a:r>
              <a:rPr lang="en" sz="1800"/>
              <a:t> K-prototype algorithm</a:t>
            </a:r>
            <a:endParaRPr sz="1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1"/>
          <p:cNvSpPr txBox="1"/>
          <p:nvPr>
            <p:ph idx="1" type="body"/>
          </p:nvPr>
        </p:nvSpPr>
        <p:spPr>
          <a:xfrm>
            <a:off x="663725" y="3242425"/>
            <a:ext cx="6366900" cy="100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4300"/>
              <a:t>Thank you.</a:t>
            </a:r>
            <a:endParaRPr sz="4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7688700" cy="535200"/>
          </a:xfrm>
          <a:prstGeom prst="rect">
            <a:avLst/>
          </a:prstGeom>
          <a:solidFill>
            <a:schemeClr val="lt1"/>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3"/>
                </a:solidFill>
              </a:rPr>
              <a:t>Content</a:t>
            </a:r>
            <a:endParaRPr>
              <a:solidFill>
                <a:schemeClr val="accent3"/>
              </a:solidFill>
            </a:endParaRPr>
          </a:p>
        </p:txBody>
      </p:sp>
      <p:sp>
        <p:nvSpPr>
          <p:cNvPr id="106" name="Google Shape;106;p16"/>
          <p:cNvSpPr txBox="1"/>
          <p:nvPr>
            <p:ph idx="1" type="body"/>
          </p:nvPr>
        </p:nvSpPr>
        <p:spPr>
          <a:xfrm>
            <a:off x="1220400" y="1978875"/>
            <a:ext cx="4726800" cy="2674500"/>
          </a:xfrm>
          <a:prstGeom prst="rect">
            <a:avLst/>
          </a:prstGeom>
        </p:spPr>
        <p:txBody>
          <a:bodyPr anchorCtr="0" anchor="t" bIns="91425" lIns="91425" spcFirstLastPara="1" rIns="91425" wrap="square" tIns="91425">
            <a:normAutofit lnSpcReduction="10000"/>
          </a:bodyPr>
          <a:lstStyle/>
          <a:p>
            <a:pPr indent="-355600" lvl="0" marL="457200" rtl="0" algn="l">
              <a:lnSpc>
                <a:spcPct val="150000"/>
              </a:lnSpc>
              <a:spcBef>
                <a:spcPts val="0"/>
              </a:spcBef>
              <a:spcAft>
                <a:spcPts val="0"/>
              </a:spcAft>
              <a:buClr>
                <a:schemeClr val="dk1"/>
              </a:buClr>
              <a:buSzPts val="2000"/>
              <a:buAutoNum type="romanUcPeriod"/>
            </a:pPr>
            <a:r>
              <a:rPr lang="en" sz="2000"/>
              <a:t>Problem and goal</a:t>
            </a:r>
            <a:endParaRPr sz="2000"/>
          </a:p>
          <a:p>
            <a:pPr indent="-355600" lvl="0" marL="457200" rtl="0" algn="l">
              <a:lnSpc>
                <a:spcPct val="150000"/>
              </a:lnSpc>
              <a:spcBef>
                <a:spcPts val="0"/>
              </a:spcBef>
              <a:spcAft>
                <a:spcPts val="0"/>
              </a:spcAft>
              <a:buClr>
                <a:schemeClr val="dk1"/>
              </a:buClr>
              <a:buSzPts val="2000"/>
              <a:buAutoNum type="romanUcPeriod"/>
            </a:pPr>
            <a:r>
              <a:rPr lang="en" sz="2000"/>
              <a:t>Modeling and results</a:t>
            </a:r>
            <a:endParaRPr sz="2000"/>
          </a:p>
          <a:p>
            <a:pPr indent="-355600" lvl="1" marL="914400" rtl="0" algn="l">
              <a:lnSpc>
                <a:spcPct val="150000"/>
              </a:lnSpc>
              <a:spcBef>
                <a:spcPts val="0"/>
              </a:spcBef>
              <a:spcAft>
                <a:spcPts val="0"/>
              </a:spcAft>
              <a:buClr>
                <a:schemeClr val="dk1"/>
              </a:buClr>
              <a:buSzPts val="2000"/>
              <a:buAutoNum type="romanLcPeriod"/>
            </a:pPr>
            <a:r>
              <a:rPr lang="en" sz="1600"/>
              <a:t>Bayesian Hierarchical Model</a:t>
            </a:r>
            <a:endParaRPr sz="1600"/>
          </a:p>
          <a:p>
            <a:pPr indent="-355600" lvl="1" marL="914400" rtl="0" algn="l">
              <a:lnSpc>
                <a:spcPct val="150000"/>
              </a:lnSpc>
              <a:spcBef>
                <a:spcPts val="0"/>
              </a:spcBef>
              <a:spcAft>
                <a:spcPts val="0"/>
              </a:spcAft>
              <a:buClr>
                <a:schemeClr val="dk1"/>
              </a:buClr>
              <a:buSzPts val="2000"/>
              <a:buAutoNum type="romanLcPeriod"/>
            </a:pPr>
            <a:r>
              <a:rPr lang="en" sz="1600"/>
              <a:t>Bayesian Belief Network</a:t>
            </a:r>
            <a:endParaRPr sz="1600"/>
          </a:p>
          <a:p>
            <a:pPr indent="-355600" lvl="0" marL="457200" rtl="0" algn="l">
              <a:lnSpc>
                <a:spcPct val="150000"/>
              </a:lnSpc>
              <a:spcBef>
                <a:spcPts val="0"/>
              </a:spcBef>
              <a:spcAft>
                <a:spcPts val="0"/>
              </a:spcAft>
              <a:buClr>
                <a:schemeClr val="dk1"/>
              </a:buClr>
              <a:buSzPts val="2000"/>
              <a:buAutoNum type="romanUcPeriod"/>
            </a:pPr>
            <a:r>
              <a:rPr lang="en" sz="2000"/>
              <a:t>Future directions</a:t>
            </a:r>
            <a:endParaRPr sz="2000"/>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 Accept or Reject?  </a:t>
            </a:r>
            <a:endParaRPr/>
          </a:p>
        </p:txBody>
      </p:sp>
      <p:pic>
        <p:nvPicPr>
          <p:cNvPr id="112" name="Google Shape;112;p17"/>
          <p:cNvPicPr preferRelativeResize="0"/>
          <p:nvPr/>
        </p:nvPicPr>
        <p:blipFill>
          <a:blip r:embed="rId3">
            <a:alphaModFix/>
          </a:blip>
          <a:stretch>
            <a:fillRect/>
          </a:stretch>
        </p:blipFill>
        <p:spPr>
          <a:xfrm>
            <a:off x="5914375" y="2014888"/>
            <a:ext cx="2375101" cy="1583401"/>
          </a:xfrm>
          <a:prstGeom prst="rect">
            <a:avLst/>
          </a:prstGeom>
          <a:noFill/>
          <a:ln>
            <a:noFill/>
          </a:ln>
        </p:spPr>
      </p:pic>
      <p:pic>
        <p:nvPicPr>
          <p:cNvPr id="113" name="Google Shape;113;p17"/>
          <p:cNvPicPr preferRelativeResize="0"/>
          <p:nvPr/>
        </p:nvPicPr>
        <p:blipFill>
          <a:blip r:embed="rId4">
            <a:alphaModFix/>
          </a:blip>
          <a:stretch>
            <a:fillRect/>
          </a:stretch>
        </p:blipFill>
        <p:spPr>
          <a:xfrm>
            <a:off x="330605" y="2392400"/>
            <a:ext cx="1455894" cy="1511698"/>
          </a:xfrm>
          <a:prstGeom prst="rect">
            <a:avLst/>
          </a:prstGeom>
          <a:noFill/>
          <a:ln>
            <a:noFill/>
          </a:ln>
        </p:spPr>
      </p:pic>
      <p:cxnSp>
        <p:nvCxnSpPr>
          <p:cNvPr id="114" name="Google Shape;114;p17"/>
          <p:cNvCxnSpPr/>
          <p:nvPr/>
        </p:nvCxnSpPr>
        <p:spPr>
          <a:xfrm>
            <a:off x="1898000" y="3063500"/>
            <a:ext cx="791400" cy="17100"/>
          </a:xfrm>
          <a:prstGeom prst="straightConnector1">
            <a:avLst/>
          </a:prstGeom>
          <a:noFill/>
          <a:ln cap="flat" cmpd="sng" w="9525">
            <a:solidFill>
              <a:schemeClr val="dk2"/>
            </a:solidFill>
            <a:prstDash val="solid"/>
            <a:round/>
            <a:headEnd len="med" w="med" type="none"/>
            <a:tailEnd len="med" w="med" type="triangle"/>
          </a:ln>
        </p:spPr>
      </p:cxnSp>
      <p:sp>
        <p:nvSpPr>
          <p:cNvPr id="115" name="Google Shape;115;p17"/>
          <p:cNvSpPr txBox="1"/>
          <p:nvPr/>
        </p:nvSpPr>
        <p:spPr>
          <a:xfrm>
            <a:off x="4217272" y="632375"/>
            <a:ext cx="984000" cy="149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 name="Google Shape;116;p17"/>
          <p:cNvPicPr preferRelativeResize="0"/>
          <p:nvPr/>
        </p:nvPicPr>
        <p:blipFill>
          <a:blip r:embed="rId5">
            <a:alphaModFix/>
          </a:blip>
          <a:stretch>
            <a:fillRect/>
          </a:stretch>
        </p:blipFill>
        <p:spPr>
          <a:xfrm>
            <a:off x="2666300" y="2365817"/>
            <a:ext cx="2064125" cy="1376083"/>
          </a:xfrm>
          <a:prstGeom prst="rect">
            <a:avLst/>
          </a:prstGeom>
          <a:noFill/>
          <a:ln>
            <a:noFill/>
          </a:ln>
          <a:effectLst>
            <a:reflection blurRad="0" dir="5400000" dist="38100" endA="0" endPos="30000" fadeDir="5400012" kx="0" rotWithShape="0" algn="bl" stA="4000" stPos="0" sy="-100000" ky="0"/>
          </a:effectLst>
        </p:spPr>
      </p:pic>
      <p:pic>
        <p:nvPicPr>
          <p:cNvPr id="117" name="Google Shape;117;p17"/>
          <p:cNvPicPr preferRelativeResize="0"/>
          <p:nvPr/>
        </p:nvPicPr>
        <p:blipFill>
          <a:blip r:embed="rId6">
            <a:alphaModFix/>
          </a:blip>
          <a:stretch>
            <a:fillRect/>
          </a:stretch>
        </p:blipFill>
        <p:spPr>
          <a:xfrm>
            <a:off x="5914386" y="561350"/>
            <a:ext cx="2375089" cy="1330050"/>
          </a:xfrm>
          <a:prstGeom prst="rect">
            <a:avLst/>
          </a:prstGeom>
          <a:noFill/>
          <a:ln>
            <a:noFill/>
          </a:ln>
        </p:spPr>
      </p:pic>
      <p:pic>
        <p:nvPicPr>
          <p:cNvPr id="118" name="Google Shape;118;p17"/>
          <p:cNvPicPr preferRelativeResize="0"/>
          <p:nvPr/>
        </p:nvPicPr>
        <p:blipFill>
          <a:blip r:embed="rId7">
            <a:alphaModFix/>
          </a:blip>
          <a:stretch>
            <a:fillRect/>
          </a:stretch>
        </p:blipFill>
        <p:spPr>
          <a:xfrm>
            <a:off x="5931675" y="3721775"/>
            <a:ext cx="2375101" cy="1336000"/>
          </a:xfrm>
          <a:prstGeom prst="rect">
            <a:avLst/>
          </a:prstGeom>
          <a:noFill/>
          <a:ln>
            <a:noFill/>
          </a:ln>
        </p:spPr>
      </p:pic>
      <p:cxnSp>
        <p:nvCxnSpPr>
          <p:cNvPr id="119" name="Google Shape;119;p17"/>
          <p:cNvCxnSpPr>
            <a:stCxn id="116" idx="3"/>
          </p:cNvCxnSpPr>
          <p:nvPr/>
        </p:nvCxnSpPr>
        <p:spPr>
          <a:xfrm flipH="1" rot="10800000">
            <a:off x="4730425" y="1414958"/>
            <a:ext cx="1011300" cy="1638900"/>
          </a:xfrm>
          <a:prstGeom prst="straightConnector1">
            <a:avLst/>
          </a:prstGeom>
          <a:noFill/>
          <a:ln cap="flat" cmpd="sng" w="9525">
            <a:solidFill>
              <a:schemeClr val="dk2"/>
            </a:solidFill>
            <a:prstDash val="solid"/>
            <a:round/>
            <a:headEnd len="med" w="med" type="none"/>
            <a:tailEnd len="med" w="med" type="triangle"/>
          </a:ln>
        </p:spPr>
      </p:cxnSp>
      <p:cxnSp>
        <p:nvCxnSpPr>
          <p:cNvPr id="120" name="Google Shape;120;p17"/>
          <p:cNvCxnSpPr>
            <a:stCxn id="116" idx="3"/>
          </p:cNvCxnSpPr>
          <p:nvPr/>
        </p:nvCxnSpPr>
        <p:spPr>
          <a:xfrm>
            <a:off x="4730425" y="3053858"/>
            <a:ext cx="1063800" cy="21600"/>
          </a:xfrm>
          <a:prstGeom prst="straightConnector1">
            <a:avLst/>
          </a:prstGeom>
          <a:noFill/>
          <a:ln cap="flat" cmpd="sng" w="9525">
            <a:solidFill>
              <a:schemeClr val="dk2"/>
            </a:solidFill>
            <a:prstDash val="solid"/>
            <a:round/>
            <a:headEnd len="med" w="med" type="none"/>
            <a:tailEnd len="med" w="med" type="triangle"/>
          </a:ln>
        </p:spPr>
      </p:cxnSp>
      <p:cxnSp>
        <p:nvCxnSpPr>
          <p:cNvPr id="121" name="Google Shape;121;p17"/>
          <p:cNvCxnSpPr/>
          <p:nvPr/>
        </p:nvCxnSpPr>
        <p:spPr>
          <a:xfrm>
            <a:off x="4738051" y="3075537"/>
            <a:ext cx="1087800" cy="1511700"/>
          </a:xfrm>
          <a:prstGeom prst="straightConnector1">
            <a:avLst/>
          </a:prstGeom>
          <a:noFill/>
          <a:ln cap="flat" cmpd="sng" w="9525">
            <a:solidFill>
              <a:schemeClr val="dk2"/>
            </a:solidFill>
            <a:prstDash val="solid"/>
            <a:round/>
            <a:headEnd len="med" w="med" type="none"/>
            <a:tailEnd len="med" w="med" type="triangle"/>
          </a:ln>
        </p:spPr>
      </p:cxnSp>
      <p:pic>
        <p:nvPicPr>
          <p:cNvPr id="122" name="Google Shape;122;p17"/>
          <p:cNvPicPr preferRelativeResize="0"/>
          <p:nvPr/>
        </p:nvPicPr>
        <p:blipFill>
          <a:blip r:embed="rId8">
            <a:alphaModFix/>
          </a:blip>
          <a:stretch>
            <a:fillRect/>
          </a:stretch>
        </p:blipFill>
        <p:spPr>
          <a:xfrm>
            <a:off x="2437330" y="3836950"/>
            <a:ext cx="2217257" cy="535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ph type="title"/>
          </p:nvPr>
        </p:nvSpPr>
        <p:spPr>
          <a:xfrm>
            <a:off x="290000" y="636325"/>
            <a:ext cx="6612300" cy="61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200"/>
              <a:t>   C.H. Robinson’s Order Decision Process</a:t>
            </a:r>
            <a:endParaRPr sz="2200"/>
          </a:p>
        </p:txBody>
      </p:sp>
      <p:cxnSp>
        <p:nvCxnSpPr>
          <p:cNvPr id="128" name="Google Shape;128;p18"/>
          <p:cNvCxnSpPr/>
          <p:nvPr/>
        </p:nvCxnSpPr>
        <p:spPr>
          <a:xfrm flipH="1" rot="10800000">
            <a:off x="4909700" y="1787925"/>
            <a:ext cx="1436100" cy="9600"/>
          </a:xfrm>
          <a:prstGeom prst="straightConnector1">
            <a:avLst/>
          </a:prstGeom>
          <a:noFill/>
          <a:ln cap="flat" cmpd="sng" w="9525">
            <a:solidFill>
              <a:schemeClr val="dk2"/>
            </a:solidFill>
            <a:prstDash val="solid"/>
            <a:round/>
            <a:headEnd len="med" w="med" type="none"/>
            <a:tailEnd len="med" w="med" type="triangle"/>
          </a:ln>
        </p:spPr>
      </p:cxnSp>
      <p:grpSp>
        <p:nvGrpSpPr>
          <p:cNvPr id="129" name="Google Shape;129;p18"/>
          <p:cNvGrpSpPr/>
          <p:nvPr/>
        </p:nvGrpSpPr>
        <p:grpSpPr>
          <a:xfrm>
            <a:off x="844600" y="1251925"/>
            <a:ext cx="8021075" cy="3705500"/>
            <a:chOff x="844600" y="947125"/>
            <a:chExt cx="8021075" cy="3705500"/>
          </a:xfrm>
        </p:grpSpPr>
        <p:grpSp>
          <p:nvGrpSpPr>
            <p:cNvPr id="130" name="Google Shape;130;p18"/>
            <p:cNvGrpSpPr/>
            <p:nvPr/>
          </p:nvGrpSpPr>
          <p:grpSpPr>
            <a:xfrm>
              <a:off x="844600" y="1049400"/>
              <a:ext cx="4098200" cy="3603225"/>
              <a:chOff x="844600" y="1049400"/>
              <a:chExt cx="4098200" cy="3603225"/>
            </a:xfrm>
          </p:grpSpPr>
          <p:sp>
            <p:nvSpPr>
              <p:cNvPr id="131" name="Google Shape;131;p18"/>
              <p:cNvSpPr/>
              <p:nvPr/>
            </p:nvSpPr>
            <p:spPr>
              <a:xfrm>
                <a:off x="844600" y="2039500"/>
                <a:ext cx="1485300" cy="9765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Customer</a:t>
                </a:r>
                <a:endParaRPr/>
              </a:p>
              <a:p>
                <a:pPr indent="0" lvl="0" marL="0" rtl="0" algn="ctr">
                  <a:spcBef>
                    <a:spcPts val="0"/>
                  </a:spcBef>
                  <a:spcAft>
                    <a:spcPts val="0"/>
                  </a:spcAft>
                  <a:buNone/>
                </a:pPr>
                <a:r>
                  <a:rPr lang="en"/>
                  <a:t>(Shipper)</a:t>
                </a:r>
                <a:endParaRPr/>
              </a:p>
              <a:p>
                <a:pPr indent="0" lvl="0" marL="0" rtl="0" algn="ctr">
                  <a:spcBef>
                    <a:spcPts val="0"/>
                  </a:spcBef>
                  <a:spcAft>
                    <a:spcPts val="0"/>
                  </a:spcAft>
                  <a:buNone/>
                </a:pPr>
                <a:r>
                  <a:rPr lang="en"/>
                  <a:t>Places Order</a:t>
                </a:r>
                <a:endParaRPr/>
              </a:p>
            </p:txBody>
          </p:sp>
          <p:sp>
            <p:nvSpPr>
              <p:cNvPr id="132" name="Google Shape;132;p18"/>
              <p:cNvSpPr/>
              <p:nvPr/>
            </p:nvSpPr>
            <p:spPr>
              <a:xfrm>
                <a:off x="3031175" y="3965025"/>
                <a:ext cx="1113900" cy="687600"/>
              </a:xfrm>
              <a:prstGeom prst="roundRect">
                <a:avLst>
                  <a:gd fmla="val 16667"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CustomerWithdraws</a:t>
                </a:r>
                <a:endParaRPr/>
              </a:p>
            </p:txBody>
          </p:sp>
          <p:cxnSp>
            <p:nvCxnSpPr>
              <p:cNvPr id="133" name="Google Shape;133;p18"/>
              <p:cNvCxnSpPr/>
              <p:nvPr/>
            </p:nvCxnSpPr>
            <p:spPr>
              <a:xfrm>
                <a:off x="2329900" y="2934525"/>
                <a:ext cx="783900" cy="1030500"/>
              </a:xfrm>
              <a:prstGeom prst="straightConnector1">
                <a:avLst/>
              </a:prstGeom>
              <a:noFill/>
              <a:ln cap="flat" cmpd="sng" w="9525">
                <a:solidFill>
                  <a:schemeClr val="dk2"/>
                </a:solidFill>
                <a:prstDash val="solid"/>
                <a:round/>
                <a:headEnd len="med" w="med" type="none"/>
                <a:tailEnd len="med" w="med" type="triangle"/>
              </a:ln>
            </p:spPr>
          </p:cxnSp>
          <p:grpSp>
            <p:nvGrpSpPr>
              <p:cNvPr id="134" name="Google Shape;134;p18"/>
              <p:cNvGrpSpPr/>
              <p:nvPr/>
            </p:nvGrpSpPr>
            <p:grpSpPr>
              <a:xfrm>
                <a:off x="2261100" y="1049400"/>
                <a:ext cx="2681700" cy="990100"/>
                <a:chOff x="2261100" y="1049400"/>
                <a:chExt cx="2681700" cy="990100"/>
              </a:xfrm>
            </p:grpSpPr>
            <p:cxnSp>
              <p:nvCxnSpPr>
                <p:cNvPr id="135" name="Google Shape;135;p18"/>
                <p:cNvCxnSpPr/>
                <p:nvPr/>
              </p:nvCxnSpPr>
              <p:spPr>
                <a:xfrm flipH="1" rot="10800000">
                  <a:off x="2261100" y="1599400"/>
                  <a:ext cx="1196400" cy="440100"/>
                </a:xfrm>
                <a:prstGeom prst="straightConnector1">
                  <a:avLst/>
                </a:prstGeom>
                <a:noFill/>
                <a:ln cap="flat" cmpd="sng" w="9525">
                  <a:solidFill>
                    <a:schemeClr val="dk2"/>
                  </a:solidFill>
                  <a:prstDash val="solid"/>
                  <a:round/>
                  <a:headEnd len="med" w="med" type="none"/>
                  <a:tailEnd len="med" w="med" type="triangle"/>
                </a:ln>
              </p:spPr>
            </p:cxnSp>
            <p:sp>
              <p:nvSpPr>
                <p:cNvPr id="136" name="Google Shape;136;p18"/>
                <p:cNvSpPr/>
                <p:nvPr/>
              </p:nvSpPr>
              <p:spPr>
                <a:xfrm>
                  <a:off x="3457500" y="1049400"/>
                  <a:ext cx="1485300" cy="852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Recommender</a:t>
                  </a:r>
                  <a:endParaRPr/>
                </a:p>
                <a:p>
                  <a:pPr indent="0" lvl="0" marL="0" rtl="0" algn="ctr">
                    <a:spcBef>
                      <a:spcPts val="0"/>
                    </a:spcBef>
                    <a:spcAft>
                      <a:spcPts val="0"/>
                    </a:spcAft>
                    <a:buNone/>
                  </a:pPr>
                  <a:r>
                    <a:rPr lang="en"/>
                    <a:t>System</a:t>
                  </a:r>
                  <a:endParaRPr/>
                </a:p>
              </p:txBody>
            </p:sp>
          </p:grpSp>
        </p:grpSp>
        <p:sp>
          <p:nvSpPr>
            <p:cNvPr id="137" name="Google Shape;137;p18"/>
            <p:cNvSpPr/>
            <p:nvPr/>
          </p:nvSpPr>
          <p:spPr>
            <a:xfrm>
              <a:off x="6345600" y="1105525"/>
              <a:ext cx="1485300" cy="852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Account Team</a:t>
              </a:r>
              <a:endParaRPr/>
            </a:p>
          </p:txBody>
        </p:sp>
        <p:sp>
          <p:nvSpPr>
            <p:cNvPr id="138" name="Google Shape;138;p18"/>
            <p:cNvSpPr/>
            <p:nvPr/>
          </p:nvSpPr>
          <p:spPr>
            <a:xfrm>
              <a:off x="4673950" y="2688200"/>
              <a:ext cx="1485300" cy="852600"/>
            </a:xfrm>
            <a:prstGeom prst="roundRect">
              <a:avLst>
                <a:gd fmla="val 16667"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Acceptance</a:t>
              </a:r>
              <a:endParaRPr/>
            </a:p>
          </p:txBody>
        </p:sp>
        <p:sp>
          <p:nvSpPr>
            <p:cNvPr id="139" name="Google Shape;139;p18"/>
            <p:cNvSpPr/>
            <p:nvPr/>
          </p:nvSpPr>
          <p:spPr>
            <a:xfrm>
              <a:off x="7380375" y="2688200"/>
              <a:ext cx="1485300" cy="852600"/>
            </a:xfrm>
            <a:prstGeom prst="roundRect">
              <a:avLst>
                <a:gd fmla="val 16667" name="adj"/>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Rejection</a:t>
              </a:r>
              <a:endParaRPr/>
            </a:p>
          </p:txBody>
        </p:sp>
        <p:cxnSp>
          <p:nvCxnSpPr>
            <p:cNvPr id="140" name="Google Shape;140;p18"/>
            <p:cNvCxnSpPr>
              <a:stCxn id="136" idx="2"/>
              <a:endCxn id="138" idx="0"/>
            </p:cNvCxnSpPr>
            <p:nvPr/>
          </p:nvCxnSpPr>
          <p:spPr>
            <a:xfrm>
              <a:off x="4200150" y="1902000"/>
              <a:ext cx="1216500" cy="786300"/>
            </a:xfrm>
            <a:prstGeom prst="straightConnector1">
              <a:avLst/>
            </a:prstGeom>
            <a:noFill/>
            <a:ln cap="flat" cmpd="sng" w="9525">
              <a:solidFill>
                <a:schemeClr val="dk2"/>
              </a:solidFill>
              <a:prstDash val="solid"/>
              <a:round/>
              <a:headEnd len="med" w="med" type="none"/>
              <a:tailEnd len="med" w="med" type="triangle"/>
            </a:ln>
          </p:spPr>
        </p:cxnSp>
        <p:cxnSp>
          <p:nvCxnSpPr>
            <p:cNvPr id="141" name="Google Shape;141;p18"/>
            <p:cNvCxnSpPr>
              <a:stCxn id="137" idx="2"/>
              <a:endCxn id="138" idx="0"/>
            </p:cNvCxnSpPr>
            <p:nvPr/>
          </p:nvCxnSpPr>
          <p:spPr>
            <a:xfrm flipH="1">
              <a:off x="5416650" y="1958125"/>
              <a:ext cx="1671600" cy="730200"/>
            </a:xfrm>
            <a:prstGeom prst="straightConnector1">
              <a:avLst/>
            </a:prstGeom>
            <a:noFill/>
            <a:ln cap="flat" cmpd="sng" w="9525">
              <a:solidFill>
                <a:schemeClr val="dk2"/>
              </a:solidFill>
              <a:prstDash val="solid"/>
              <a:round/>
              <a:headEnd len="med" w="med" type="none"/>
              <a:tailEnd len="med" w="med" type="triangle"/>
            </a:ln>
          </p:spPr>
        </p:cxnSp>
        <p:cxnSp>
          <p:nvCxnSpPr>
            <p:cNvPr id="142" name="Google Shape;142;p18"/>
            <p:cNvCxnSpPr>
              <a:stCxn id="137" idx="2"/>
              <a:endCxn id="139" idx="0"/>
            </p:cNvCxnSpPr>
            <p:nvPr/>
          </p:nvCxnSpPr>
          <p:spPr>
            <a:xfrm>
              <a:off x="7088250" y="1958125"/>
              <a:ext cx="1034700" cy="730200"/>
            </a:xfrm>
            <a:prstGeom prst="straightConnector1">
              <a:avLst/>
            </a:prstGeom>
            <a:noFill/>
            <a:ln cap="flat" cmpd="sng" w="9525">
              <a:solidFill>
                <a:schemeClr val="dk2"/>
              </a:solidFill>
              <a:prstDash val="solid"/>
              <a:round/>
              <a:headEnd len="med" w="med" type="none"/>
              <a:tailEnd len="med" w="med" type="triangle"/>
            </a:ln>
          </p:spPr>
        </p:cxnSp>
        <p:sp>
          <p:nvSpPr>
            <p:cNvPr id="143" name="Google Shape;143;p18"/>
            <p:cNvSpPr txBox="1"/>
            <p:nvPr/>
          </p:nvSpPr>
          <p:spPr>
            <a:xfrm>
              <a:off x="4131475" y="2163275"/>
              <a:ext cx="78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Green</a:t>
              </a:r>
              <a:endParaRPr>
                <a:latin typeface="Roboto"/>
                <a:ea typeface="Roboto"/>
                <a:cs typeface="Roboto"/>
                <a:sym typeface="Roboto"/>
              </a:endParaRPr>
            </a:p>
          </p:txBody>
        </p:sp>
        <p:sp>
          <p:nvSpPr>
            <p:cNvPr id="144" name="Google Shape;144;p18"/>
            <p:cNvSpPr txBox="1"/>
            <p:nvPr/>
          </p:nvSpPr>
          <p:spPr>
            <a:xfrm>
              <a:off x="5097300" y="947125"/>
              <a:ext cx="941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Yellow or Red</a:t>
              </a:r>
              <a:endParaRPr>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19"/>
          <p:cNvPicPr preferRelativeResize="0"/>
          <p:nvPr/>
        </p:nvPicPr>
        <p:blipFill>
          <a:blip r:embed="rId3">
            <a:alphaModFix/>
          </a:blip>
          <a:stretch>
            <a:fillRect/>
          </a:stretch>
        </p:blipFill>
        <p:spPr>
          <a:xfrm>
            <a:off x="4341025" y="1511250"/>
            <a:ext cx="3915331" cy="3258024"/>
          </a:xfrm>
          <a:prstGeom prst="rect">
            <a:avLst/>
          </a:prstGeom>
          <a:noFill/>
          <a:ln>
            <a:noFill/>
          </a:ln>
        </p:spPr>
      </p:pic>
      <p:sp>
        <p:nvSpPr>
          <p:cNvPr id="150" name="Google Shape;150;p19"/>
          <p:cNvSpPr txBox="1"/>
          <p:nvPr>
            <p:ph type="title"/>
          </p:nvPr>
        </p:nvSpPr>
        <p:spPr>
          <a:xfrm>
            <a:off x="456150" y="5873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Decisions: Recommender Vs. Account Team</a:t>
            </a:r>
            <a:endParaRPr/>
          </a:p>
        </p:txBody>
      </p:sp>
      <p:pic>
        <p:nvPicPr>
          <p:cNvPr id="151" name="Google Shape;151;p19"/>
          <p:cNvPicPr preferRelativeResize="0"/>
          <p:nvPr/>
        </p:nvPicPr>
        <p:blipFill>
          <a:blip r:embed="rId4">
            <a:alphaModFix/>
          </a:blip>
          <a:stretch>
            <a:fillRect/>
          </a:stretch>
        </p:blipFill>
        <p:spPr>
          <a:xfrm>
            <a:off x="762000" y="1413375"/>
            <a:ext cx="3295126" cy="34321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5" name="Shape 155"/>
        <p:cNvGrpSpPr/>
        <p:nvPr/>
      </p:nvGrpSpPr>
      <p:grpSpPr>
        <a:xfrm>
          <a:off x="0" y="0"/>
          <a:ext cx="0" cy="0"/>
          <a:chOff x="0" y="0"/>
          <a:chExt cx="0" cy="0"/>
        </a:xfrm>
      </p:grpSpPr>
      <p:sp>
        <p:nvSpPr>
          <p:cNvPr id="156" name="Google Shape;156;p20"/>
          <p:cNvSpPr/>
          <p:nvPr/>
        </p:nvSpPr>
        <p:spPr>
          <a:xfrm rot="1013739">
            <a:off x="4063356" y="1694789"/>
            <a:ext cx="695731" cy="317637"/>
          </a:xfrm>
          <a:prstGeom prst="rightArrow">
            <a:avLst>
              <a:gd fmla="val 50000" name="adj1"/>
              <a:gd fmla="val 50000" name="adj2"/>
            </a:avLst>
          </a:prstGeom>
          <a:solidFill>
            <a:srgbClr val="9E9E9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rot="9441183">
            <a:off x="4154206" y="3342799"/>
            <a:ext cx="683285" cy="311839"/>
          </a:xfrm>
          <a:prstGeom prst="rightArrow">
            <a:avLst>
              <a:gd fmla="val 50000" name="adj1"/>
              <a:gd fmla="val 50000" name="adj2"/>
            </a:avLst>
          </a:prstGeom>
          <a:solidFill>
            <a:srgbClr val="9E9E9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517075" y="468450"/>
            <a:ext cx="3432600" cy="15750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900"/>
          </a:p>
          <a:p>
            <a:pPr indent="0" lvl="0" marL="0" rtl="0" algn="ctr">
              <a:spcBef>
                <a:spcPts val="0"/>
              </a:spcBef>
              <a:spcAft>
                <a:spcPts val="0"/>
              </a:spcAft>
              <a:buNone/>
            </a:pPr>
            <a:r>
              <a:rPr b="1" lang="en" sz="1700">
                <a:solidFill>
                  <a:schemeClr val="lt1"/>
                </a:solidFill>
                <a:latin typeface="Maven Pro"/>
                <a:ea typeface="Maven Pro"/>
                <a:cs typeface="Maven Pro"/>
                <a:sym typeface="Maven Pro"/>
              </a:rPr>
              <a:t>Problem</a:t>
            </a:r>
            <a:endParaRPr b="1" sz="1700">
              <a:solidFill>
                <a:schemeClr val="lt1"/>
              </a:solidFill>
              <a:latin typeface="Maven Pro"/>
              <a:ea typeface="Maven Pro"/>
              <a:cs typeface="Maven Pro"/>
              <a:sym typeface="Maven Pro"/>
            </a:endParaRPr>
          </a:p>
          <a:p>
            <a:pPr indent="0" lvl="0" marL="0" rtl="0" algn="ctr">
              <a:spcBef>
                <a:spcPts val="0"/>
              </a:spcBef>
              <a:spcAft>
                <a:spcPts val="0"/>
              </a:spcAft>
              <a:buNone/>
            </a:pPr>
            <a:r>
              <a:rPr lang="en" sz="1600">
                <a:solidFill>
                  <a:schemeClr val="lt1"/>
                </a:solidFill>
                <a:latin typeface="Maven Pro"/>
                <a:ea typeface="Maven Pro"/>
                <a:cs typeface="Maven Pro"/>
                <a:sym typeface="Maven Pro"/>
              </a:rPr>
              <a:t>C.H. Robinson needs a platform on which to test improvements to their recommender system.</a:t>
            </a:r>
            <a:endParaRPr b="1" sz="1600">
              <a:solidFill>
                <a:schemeClr val="lt1"/>
              </a:solidFill>
              <a:latin typeface="Maven Pro"/>
              <a:ea typeface="Maven Pro"/>
              <a:cs typeface="Maven Pro"/>
              <a:sym typeface="Maven Pro"/>
            </a:endParaRPr>
          </a:p>
          <a:p>
            <a:pPr indent="0" lvl="0" marL="0" rtl="0" algn="l">
              <a:spcBef>
                <a:spcPts val="1200"/>
              </a:spcBef>
              <a:spcAft>
                <a:spcPts val="0"/>
              </a:spcAft>
              <a:buNone/>
            </a:pPr>
            <a:r>
              <a:t/>
            </a:r>
            <a:endParaRPr/>
          </a:p>
        </p:txBody>
      </p:sp>
      <p:sp>
        <p:nvSpPr>
          <p:cNvPr id="159" name="Google Shape;159;p20"/>
          <p:cNvSpPr/>
          <p:nvPr/>
        </p:nvSpPr>
        <p:spPr>
          <a:xfrm>
            <a:off x="4948975" y="1788250"/>
            <a:ext cx="4020300" cy="17094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700">
                <a:solidFill>
                  <a:schemeClr val="lt1"/>
                </a:solidFill>
                <a:latin typeface="Maven Pro"/>
                <a:ea typeface="Maven Pro"/>
                <a:cs typeface="Maven Pro"/>
                <a:sym typeface="Maven Pro"/>
              </a:rPr>
              <a:t>Proposed Solution</a:t>
            </a:r>
            <a:endParaRPr b="1" sz="1700">
              <a:solidFill>
                <a:schemeClr val="lt1"/>
              </a:solidFill>
              <a:latin typeface="Maven Pro"/>
              <a:ea typeface="Maven Pro"/>
              <a:cs typeface="Maven Pro"/>
              <a:sym typeface="Maven Pro"/>
            </a:endParaRPr>
          </a:p>
          <a:p>
            <a:pPr indent="0" lvl="0" marL="0" rtl="0" algn="ctr">
              <a:spcBef>
                <a:spcPts val="0"/>
              </a:spcBef>
              <a:spcAft>
                <a:spcPts val="0"/>
              </a:spcAft>
              <a:buNone/>
            </a:pPr>
            <a:r>
              <a:rPr lang="en" sz="1600">
                <a:solidFill>
                  <a:schemeClr val="lt1"/>
                </a:solidFill>
                <a:latin typeface="Maven Pro"/>
                <a:ea typeface="Maven Pro"/>
                <a:cs typeface="Maven Pro"/>
                <a:sym typeface="Maven Pro"/>
              </a:rPr>
              <a:t>Use of Bayesian methods to produce a parametric model of the order decision process which generates synthetic data.</a:t>
            </a:r>
            <a:endParaRPr b="1" sz="1200">
              <a:solidFill>
                <a:schemeClr val="lt1"/>
              </a:solidFill>
              <a:latin typeface="Maven Pro"/>
              <a:ea typeface="Maven Pro"/>
              <a:cs typeface="Maven Pro"/>
              <a:sym typeface="Maven Pro"/>
            </a:endParaRPr>
          </a:p>
          <a:p>
            <a:pPr indent="0" lvl="0" marL="0" rtl="0" algn="l">
              <a:spcBef>
                <a:spcPts val="0"/>
              </a:spcBef>
              <a:spcAft>
                <a:spcPts val="0"/>
              </a:spcAft>
              <a:buNone/>
            </a:pPr>
            <a:r>
              <a:t/>
            </a:r>
            <a:endParaRPr>
              <a:solidFill>
                <a:schemeClr val="lt1"/>
              </a:solidFill>
            </a:endParaRPr>
          </a:p>
        </p:txBody>
      </p:sp>
      <p:sp>
        <p:nvSpPr>
          <p:cNvPr id="160" name="Google Shape;160;p20"/>
          <p:cNvSpPr/>
          <p:nvPr/>
        </p:nvSpPr>
        <p:spPr>
          <a:xfrm>
            <a:off x="440875" y="3372325"/>
            <a:ext cx="3615900" cy="14358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2"/>
              </a:solidFill>
              <a:latin typeface="Maven Pro"/>
              <a:ea typeface="Maven Pro"/>
              <a:cs typeface="Maven Pro"/>
              <a:sym typeface="Maven Pro"/>
            </a:endParaRPr>
          </a:p>
          <a:p>
            <a:pPr indent="0" lvl="0" marL="0" rtl="0" algn="ctr">
              <a:spcBef>
                <a:spcPts val="0"/>
              </a:spcBef>
              <a:spcAft>
                <a:spcPts val="0"/>
              </a:spcAft>
              <a:buNone/>
            </a:pPr>
            <a:r>
              <a:rPr b="1" lang="en" sz="1800">
                <a:solidFill>
                  <a:schemeClr val="lt1"/>
                </a:solidFill>
                <a:latin typeface="Maven Pro"/>
                <a:ea typeface="Maven Pro"/>
                <a:cs typeface="Maven Pro"/>
                <a:sym typeface="Maven Pro"/>
              </a:rPr>
              <a:t>Impact on CHR</a:t>
            </a:r>
            <a:endParaRPr b="1" sz="1800">
              <a:solidFill>
                <a:schemeClr val="lt1"/>
              </a:solidFill>
              <a:latin typeface="Maven Pro"/>
              <a:ea typeface="Maven Pro"/>
              <a:cs typeface="Maven Pro"/>
              <a:sym typeface="Maven Pro"/>
            </a:endParaRPr>
          </a:p>
          <a:p>
            <a:pPr indent="0" lvl="0" marL="0" rtl="0" algn="ctr">
              <a:spcBef>
                <a:spcPts val="0"/>
              </a:spcBef>
              <a:spcAft>
                <a:spcPts val="0"/>
              </a:spcAft>
              <a:buNone/>
            </a:pPr>
            <a:r>
              <a:rPr lang="en" sz="1600">
                <a:solidFill>
                  <a:schemeClr val="lt1"/>
                </a:solidFill>
                <a:latin typeface="Nunito"/>
                <a:ea typeface="Nunito"/>
                <a:cs typeface="Nunito"/>
                <a:sym typeface="Nunito"/>
              </a:rPr>
              <a:t>De-risk improvements to the recommender system and make order processing more efficient.</a:t>
            </a:r>
            <a:endParaRPr b="1" sz="1500">
              <a:solidFill>
                <a:schemeClr val="lt1"/>
              </a:solidFill>
              <a:latin typeface="Maven Pro"/>
              <a:ea typeface="Maven Pro"/>
              <a:cs typeface="Maven Pro"/>
              <a:sym typeface="Maven Pro"/>
            </a:endParaRPr>
          </a:p>
          <a:p>
            <a:pPr indent="0" lvl="0" marL="0" rtl="0" algn="l">
              <a:spcBef>
                <a:spcPts val="0"/>
              </a:spcBef>
              <a:spcAft>
                <a:spcPts val="0"/>
              </a:spcAft>
              <a:buNone/>
            </a:pPr>
            <a:r>
              <a:t/>
            </a:r>
            <a:endParaRPr b="1" sz="1800">
              <a:solidFill>
                <a:schemeClr val="dk2"/>
              </a:solidFill>
              <a:latin typeface="Maven Pro"/>
              <a:ea typeface="Maven Pro"/>
              <a:cs typeface="Maven Pro"/>
              <a:sym typeface="Maven Pro"/>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Synthetic Data?</a:t>
            </a:r>
            <a:endParaRPr/>
          </a:p>
        </p:txBody>
      </p:sp>
      <p:sp>
        <p:nvSpPr>
          <p:cNvPr id="166" name="Google Shape;166;p21"/>
          <p:cNvSpPr txBox="1"/>
          <p:nvPr>
            <p:ph idx="1" type="body"/>
          </p:nvPr>
        </p:nvSpPr>
        <p:spPr>
          <a:xfrm>
            <a:off x="729450" y="1859575"/>
            <a:ext cx="7688700" cy="2304600"/>
          </a:xfrm>
          <a:prstGeom prst="rect">
            <a:avLst/>
          </a:prstGeom>
        </p:spPr>
        <p:txBody>
          <a:bodyPr anchorCtr="0" anchor="ctr" bIns="91425" lIns="91425" spcFirstLastPara="1" rIns="91425" wrap="square" tIns="91425">
            <a:normAutofit/>
          </a:bodyPr>
          <a:lstStyle/>
          <a:p>
            <a:pPr indent="-342900" lvl="0" marL="457200" rtl="0" algn="l">
              <a:lnSpc>
                <a:spcPct val="200000"/>
              </a:lnSpc>
              <a:spcBef>
                <a:spcPts val="0"/>
              </a:spcBef>
              <a:spcAft>
                <a:spcPts val="0"/>
              </a:spcAft>
              <a:buSzPts val="1800"/>
              <a:buChar char="●"/>
            </a:pPr>
            <a:r>
              <a:rPr lang="en" sz="1800"/>
              <a:t>To achieve more robust improvements of the Recommender System</a:t>
            </a:r>
            <a:endParaRPr sz="1800"/>
          </a:p>
          <a:p>
            <a:pPr indent="-342900" lvl="0" marL="457200" rtl="0" algn="l">
              <a:lnSpc>
                <a:spcPct val="200000"/>
              </a:lnSpc>
              <a:spcBef>
                <a:spcPts val="0"/>
              </a:spcBef>
              <a:spcAft>
                <a:spcPts val="0"/>
              </a:spcAft>
              <a:buSzPts val="1800"/>
              <a:buChar char="●"/>
            </a:pPr>
            <a:r>
              <a:rPr lang="en" sz="1800"/>
              <a:t>To avoid overfitting any improvements to the original data</a:t>
            </a:r>
            <a:endParaRPr sz="1800"/>
          </a:p>
          <a:p>
            <a:pPr indent="-342900" lvl="0" marL="457200" rtl="0" algn="l">
              <a:lnSpc>
                <a:spcPct val="200000"/>
              </a:lnSpc>
              <a:spcBef>
                <a:spcPts val="0"/>
              </a:spcBef>
              <a:spcAft>
                <a:spcPts val="0"/>
              </a:spcAft>
              <a:buSzPts val="1800"/>
              <a:buChar char="●"/>
            </a:pPr>
            <a:r>
              <a:rPr lang="en" sz="1800"/>
              <a:t>To de-risk modifications to the Recommender System</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